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266" r:id="rId4"/>
    <p:sldId id="258" r:id="rId5"/>
    <p:sldId id="267" r:id="rId6"/>
    <p:sldId id="259" r:id="rId7"/>
    <p:sldId id="263" r:id="rId8"/>
    <p:sldId id="265" r:id="rId9"/>
    <p:sldId id="264" r:id="rId10"/>
    <p:sldId id="260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64" autoAdjust="0"/>
    <p:restoredTop sz="90673"/>
  </p:normalViewPr>
  <p:slideViewPr>
    <p:cSldViewPr snapToGrid="0">
      <p:cViewPr>
        <p:scale>
          <a:sx n="102" d="100"/>
          <a:sy n="102" d="100"/>
        </p:scale>
        <p:origin x="-666" y="-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FFBD47">
                  <a:lumMod val="75000"/>
                </a:srgbClr>
              </a:solidFill>
            </c:spPr>
          </c:dPt>
          <c:dPt>
            <c:idx val="1"/>
            <c:bubble3D val="0"/>
            <c:spPr>
              <a:solidFill>
                <a:srgbClr val="FFBD47">
                  <a:lumMod val="60000"/>
                  <a:lumOff val="40000"/>
                </a:srgbClr>
              </a:solidFill>
            </c:spPr>
          </c:dPt>
          <c:dPt>
            <c:idx val="2"/>
            <c:bubble3D val="0"/>
            <c:spPr>
              <a:pattFill prst="dkDnDiag">
                <a:fgClr>
                  <a:sysClr val="window" lastClr="FFFFFF">
                    <a:lumMod val="85000"/>
                  </a:sysClr>
                </a:fgClr>
                <a:bgClr>
                  <a:sysClr val="window" lastClr="FFFFFF"/>
                </a:bgClr>
              </a:pattFill>
            </c:spPr>
          </c:dPt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46938</c:v>
                </c:pt>
                <c:pt idx="1">
                  <c:v>90411</c:v>
                </c:pt>
                <c:pt idx="2">
                  <c:v>91566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2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FFBD47">
                  <a:lumMod val="75000"/>
                </a:srgbClr>
              </a:solidFill>
            </c:spPr>
          </c:dPt>
          <c:dPt>
            <c:idx val="1"/>
            <c:bubble3D val="0"/>
            <c:spPr>
              <a:solidFill>
                <a:srgbClr val="FFBD47">
                  <a:lumMod val="60000"/>
                  <a:lumOff val="40000"/>
                </a:srgbClr>
              </a:solidFill>
            </c:spPr>
          </c:dPt>
          <c:dPt>
            <c:idx val="2"/>
            <c:bubble3D val="0"/>
            <c:spPr>
              <a:pattFill prst="dkDnDiag">
                <a:fgClr>
                  <a:sysClr val="window" lastClr="FFFFFF">
                    <a:lumMod val="85000"/>
                  </a:sysClr>
                </a:fgClr>
                <a:bgClr>
                  <a:sysClr val="window" lastClr="FFFFFF"/>
                </a:bgClr>
              </a:pattFill>
            </c:spPr>
          </c:dPt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15646</c:v>
                </c:pt>
                <c:pt idx="1">
                  <c:v>30137</c:v>
                </c:pt>
                <c:pt idx="2">
                  <c:v>183132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2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FFBD47">
                  <a:lumMod val="75000"/>
                </a:srgbClr>
              </a:solidFill>
            </c:spPr>
          </c:dPt>
          <c:dPt>
            <c:idx val="1"/>
            <c:bubble3D val="0"/>
            <c:spPr>
              <a:solidFill>
                <a:srgbClr val="FFBD47">
                  <a:lumMod val="60000"/>
                  <a:lumOff val="40000"/>
                </a:srgbClr>
              </a:solidFill>
            </c:spPr>
          </c:dPt>
          <c:dPt>
            <c:idx val="2"/>
            <c:bubble3D val="0"/>
            <c:spPr>
              <a:pattFill prst="dkDnDiag">
                <a:fgClr>
                  <a:sysClr val="window" lastClr="FFFFFF">
                    <a:lumMod val="85000"/>
                  </a:sysClr>
                </a:fgClr>
                <a:bgClr>
                  <a:sysClr val="window" lastClr="FFFFFF"/>
                </a:bgClr>
              </a:pattFill>
            </c:spPr>
          </c:dPt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15646</c:v>
                </c:pt>
                <c:pt idx="1">
                  <c:v>30137</c:v>
                </c:pt>
                <c:pt idx="2">
                  <c:v>183132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2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FFBD47">
                  <a:lumMod val="75000"/>
                </a:srgbClr>
              </a:solidFill>
            </c:spPr>
          </c:dPt>
          <c:dPt>
            <c:idx val="1"/>
            <c:bubble3D val="0"/>
            <c:spPr>
              <a:solidFill>
                <a:srgbClr val="FFBD47">
                  <a:lumMod val="60000"/>
                  <a:lumOff val="40000"/>
                </a:srgbClr>
              </a:solidFill>
            </c:spPr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78230</c:v>
                </c:pt>
                <c:pt idx="1">
                  <c:v>150685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2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 господдержки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Лист1!$A$2:$A$26</c:f>
              <c:numCache>
                <c:formatCode>General</c:formatCode>
                <c:ptCount val="2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  <c:pt idx="20">
                  <c:v>2036</c:v>
                </c:pt>
                <c:pt idx="21">
                  <c:v>2037</c:v>
                </c:pt>
                <c:pt idx="22">
                  <c:v>2038</c:v>
                </c:pt>
                <c:pt idx="23">
                  <c:v>2039</c:v>
                </c:pt>
                <c:pt idx="24">
                  <c:v>2040</c:v>
                </c:pt>
              </c:numCache>
            </c:numRef>
          </c:cat>
          <c:val>
            <c:numRef>
              <c:f>Лист1!$B$2:$B$26</c:f>
              <c:numCache>
                <c:formatCode>0</c:formatCode>
                <c:ptCount val="25"/>
                <c:pt idx="0">
                  <c:v>1581.427009</c:v>
                </c:pt>
                <c:pt idx="1">
                  <c:v>1978.8154469999999</c:v>
                </c:pt>
                <c:pt idx="2">
                  <c:v>2148.2467750000001</c:v>
                </c:pt>
                <c:pt idx="3">
                  <c:v>2279.6133799999998</c:v>
                </c:pt>
                <c:pt idx="4">
                  <c:v>2350.7941989999999</c:v>
                </c:pt>
                <c:pt idx="5">
                  <c:v>2456.4635709999998</c:v>
                </c:pt>
                <c:pt idx="6">
                  <c:v>2497.7414480000002</c:v>
                </c:pt>
                <c:pt idx="7">
                  <c:v>2577.607579</c:v>
                </c:pt>
                <c:pt idx="8">
                  <c:v>2656.3439779999999</c:v>
                </c:pt>
                <c:pt idx="9">
                  <c:v>2732.9854890000001</c:v>
                </c:pt>
                <c:pt idx="10">
                  <c:v>2811.0474629999999</c:v>
                </c:pt>
                <c:pt idx="11">
                  <c:v>2892.641443</c:v>
                </c:pt>
                <c:pt idx="12">
                  <c:v>2979.4156750000002</c:v>
                </c:pt>
                <c:pt idx="13">
                  <c:v>3071.2385650000001</c:v>
                </c:pt>
                <c:pt idx="14">
                  <c:v>3166.1873540000001</c:v>
                </c:pt>
                <c:pt idx="15">
                  <c:v>3266.185661</c:v>
                </c:pt>
                <c:pt idx="16">
                  <c:v>3371.553371</c:v>
                </c:pt>
                <c:pt idx="17">
                  <c:v>3482.614669</c:v>
                </c:pt>
                <c:pt idx="18">
                  <c:v>3599.7143639999999</c:v>
                </c:pt>
                <c:pt idx="19">
                  <c:v>3723.219407</c:v>
                </c:pt>
                <c:pt idx="20">
                  <c:v>3853.5203670000001</c:v>
                </c:pt>
                <c:pt idx="21">
                  <c:v>3991.0330009999998</c:v>
                </c:pt>
                <c:pt idx="22">
                  <c:v>4128.5456340000001</c:v>
                </c:pt>
                <c:pt idx="23">
                  <c:v>4266.0582670000003</c:v>
                </c:pt>
                <c:pt idx="24">
                  <c:v>4403.5708999999997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 господдержкой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Лист1!$A$2:$A$26</c:f>
              <c:numCache>
                <c:formatCode>General</c:formatCode>
                <c:ptCount val="2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  <c:pt idx="20">
                  <c:v>2036</c:v>
                </c:pt>
                <c:pt idx="21">
                  <c:v>2037</c:v>
                </c:pt>
                <c:pt idx="22">
                  <c:v>2038</c:v>
                </c:pt>
                <c:pt idx="23">
                  <c:v>2039</c:v>
                </c:pt>
                <c:pt idx="24">
                  <c:v>2040</c:v>
                </c:pt>
              </c:numCache>
            </c:numRef>
          </c:cat>
          <c:val>
            <c:numRef>
              <c:f>Лист1!$C$2:$C$26</c:f>
              <c:numCache>
                <c:formatCode>0</c:formatCode>
                <c:ptCount val="25"/>
                <c:pt idx="0">
                  <c:v>1581.427009</c:v>
                </c:pt>
                <c:pt idx="1">
                  <c:v>1658.9503999999999</c:v>
                </c:pt>
                <c:pt idx="2">
                  <c:v>1772.3258370000001</c:v>
                </c:pt>
                <c:pt idx="3">
                  <c:v>1871.411942</c:v>
                </c:pt>
                <c:pt idx="4">
                  <c:v>1940.4716040000001</c:v>
                </c:pt>
                <c:pt idx="5">
                  <c:v>2003.1931850000001</c:v>
                </c:pt>
                <c:pt idx="6">
                  <c:v>2071.838096</c:v>
                </c:pt>
                <c:pt idx="7">
                  <c:v>2143.018916</c:v>
                </c:pt>
                <c:pt idx="8">
                  <c:v>2216.434972</c:v>
                </c:pt>
                <c:pt idx="9">
                  <c:v>2291.8917000000001</c:v>
                </c:pt>
                <c:pt idx="10">
                  <c:v>2369.8503089999999</c:v>
                </c:pt>
                <c:pt idx="11">
                  <c:v>2448.568863999998</c:v>
                </c:pt>
                <c:pt idx="12">
                  <c:v>2525.2102070000001</c:v>
                </c:pt>
                <c:pt idx="13">
                  <c:v>2603.2721790000001</c:v>
                </c:pt>
                <c:pt idx="14">
                  <c:v>2684.86616</c:v>
                </c:pt>
                <c:pt idx="15">
                  <c:v>2771.6403909999999</c:v>
                </c:pt>
                <c:pt idx="16">
                  <c:v>2863.4632809999998</c:v>
                </c:pt>
                <c:pt idx="17">
                  <c:v>2958.4120699999999</c:v>
                </c:pt>
                <c:pt idx="18">
                  <c:v>3058.4103770000002</c:v>
                </c:pt>
                <c:pt idx="19">
                  <c:v>3163.7780870000001</c:v>
                </c:pt>
                <c:pt idx="20">
                  <c:v>3274.8393850000002</c:v>
                </c:pt>
                <c:pt idx="21">
                  <c:v>3391.9390800000001</c:v>
                </c:pt>
                <c:pt idx="22">
                  <c:v>3515.4441240000001</c:v>
                </c:pt>
                <c:pt idx="23">
                  <c:v>3645.7450840000001</c:v>
                </c:pt>
                <c:pt idx="24">
                  <c:v>3783.257717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273792"/>
        <c:axId val="80275328"/>
      </c:lineChart>
      <c:catAx>
        <c:axId val="8027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275328"/>
        <c:crosses val="autoZero"/>
        <c:auto val="1"/>
        <c:lblAlgn val="ctr"/>
        <c:lblOffset val="100"/>
        <c:noMultiLvlLbl val="0"/>
      </c:catAx>
      <c:valAx>
        <c:axId val="80275328"/>
        <c:scaling>
          <c:orientation val="minMax"/>
          <c:max val="4500"/>
          <c:min val="1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273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3013D-CCF6-9842-8388-F8C5176D93FA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C3EF0F-6C44-F044-B7B2-D60EED0D56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737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3EF0F-6C44-F044-B7B2-D60EED0D56B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576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300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082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379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227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609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74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311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570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94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572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57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479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-1"/>
            <a:ext cx="12191999" cy="6858001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523059" y="4586166"/>
            <a:ext cx="5570820" cy="5632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700" dirty="0" smtClean="0">
                <a:solidFill>
                  <a:schemeClr val="bg1">
                    <a:lumMod val="50000"/>
                  </a:schemeClr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Модернизация объектов коммунальной </a:t>
            </a:r>
            <a:r>
              <a:rPr lang="ru-RU" sz="1700" dirty="0" smtClean="0">
                <a:solidFill>
                  <a:schemeClr val="accent2">
                    <a:lumMod val="75000"/>
                  </a:schemeClr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инфраструктуры</a:t>
            </a:r>
            <a:r>
              <a:rPr lang="ru-RU" sz="1700" dirty="0" smtClean="0">
                <a:solidFill>
                  <a:schemeClr val="bg1">
                    <a:lumMod val="50000"/>
                  </a:schemeClr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ru-RU" sz="1700" dirty="0" smtClean="0">
                <a:solidFill>
                  <a:schemeClr val="bg1">
                    <a:lumMod val="50000"/>
                  </a:schemeClr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системы </a:t>
            </a:r>
            <a:r>
              <a:rPr lang="ru-RU" sz="1700" dirty="0" smtClean="0">
                <a:solidFill>
                  <a:schemeClr val="accent2">
                    <a:lumMod val="75000"/>
                  </a:schemeClr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теплоснабжения</a:t>
            </a:r>
            <a:r>
              <a:rPr lang="ru-RU" sz="1700" dirty="0" smtClean="0">
                <a:solidFill>
                  <a:schemeClr val="bg1">
                    <a:lumMod val="50000"/>
                  </a:schemeClr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 рабочего поселка Маслянино</a:t>
            </a:r>
            <a:endParaRPr lang="id-ID" sz="1700" dirty="0">
              <a:solidFill>
                <a:schemeClr val="bg1">
                  <a:lumMod val="50000"/>
                </a:schemeClr>
              </a:solidFill>
              <a:ea typeface="Roboto" panose="02000000000000000000" pitchFamily="2" charset="0"/>
              <a:cs typeface="Open Sans Light" panose="020B0306030504020204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1541" y="4653234"/>
            <a:ext cx="432000" cy="4320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5" name="Oval 14"/>
          <p:cNvSpPr/>
          <p:nvPr/>
        </p:nvSpPr>
        <p:spPr>
          <a:xfrm>
            <a:off x="1684315" y="4653234"/>
            <a:ext cx="432000" cy="4320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Oval 15"/>
          <p:cNvSpPr/>
          <p:nvPr/>
        </p:nvSpPr>
        <p:spPr>
          <a:xfrm>
            <a:off x="1968463" y="4653234"/>
            <a:ext cx="432000" cy="4320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18" name="Straight Connector 17"/>
          <p:cNvCxnSpPr/>
          <p:nvPr/>
        </p:nvCxnSpPr>
        <p:spPr>
          <a:xfrm rot="120000">
            <a:off x="2538879" y="4571404"/>
            <a:ext cx="20888" cy="548459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Изображение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8885" y="247773"/>
            <a:ext cx="1528762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0097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repeatCount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repeatCount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1" presetClass="entr" presetSubtype="0" repeatCount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repeatCount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" presetClass="entr" presetSubtype="2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2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/>
      <p:bldP spid="14" grpId="0" animBg="1"/>
      <p:bldP spid="15" grpId="0" animBg="1"/>
      <p:bldP spid="1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493506"/>
            <a:ext cx="12192001" cy="364494"/>
          </a:xfrm>
          <a:prstGeom prst="rect">
            <a:avLst/>
          </a:prstGeom>
          <a:solidFill>
            <a:schemeClr val="tx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5" name="Group 14"/>
          <p:cNvGrpSpPr/>
          <p:nvPr/>
        </p:nvGrpSpPr>
        <p:grpSpPr>
          <a:xfrm>
            <a:off x="11519694" y="-120296"/>
            <a:ext cx="1067170" cy="540564"/>
            <a:chOff x="11519694" y="-120296"/>
            <a:chExt cx="1067170" cy="540564"/>
          </a:xfrm>
        </p:grpSpPr>
        <p:sp>
          <p:nvSpPr>
            <p:cNvPr id="2" name="Flowchart: Stored Data 1"/>
            <p:cNvSpPr/>
            <p:nvPr/>
          </p:nvSpPr>
          <p:spPr>
            <a:xfrm rot="19010270">
              <a:off x="11519694" y="-120296"/>
              <a:ext cx="1067170" cy="431802"/>
            </a:xfrm>
            <a:prstGeom prst="flowChartOnlineStorage">
              <a:avLst/>
            </a:prstGeom>
            <a:solidFill>
              <a:schemeClr val="tx1">
                <a:lumMod val="50000"/>
                <a:lumOff val="50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647229" y="112491"/>
              <a:ext cx="4209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fld id="{8579DA54-78A2-44D3-84F9-6343F6896AE5}" type="slidenum">
                <a:rPr lang="id-ID" sz="140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fld>
              <a:endParaRPr lang="id-ID" sz="1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Oval 5"/>
          <p:cNvSpPr>
            <a:spLocks noChangeAspect="1"/>
          </p:cNvSpPr>
          <p:nvPr/>
        </p:nvSpPr>
        <p:spPr>
          <a:xfrm>
            <a:off x="139520" y="6575292"/>
            <a:ext cx="172800" cy="1728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77546" y="6575292"/>
            <a:ext cx="172800" cy="1728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1014" y="6575292"/>
            <a:ext cx="172800" cy="1728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384124" y="396263"/>
            <a:ext cx="9512388" cy="1312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ИНФОРМАЦИЯ</a:t>
            </a:r>
            <a:r>
              <a:rPr lang="id-ID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 ТАРИФАХ</a:t>
            </a:r>
            <a:endParaRPr lang="ru-RU" sz="3200" b="1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График роста тарифов согласно финансовой модели утвержденной до 2040 года, составленный на основании долгосрочных параметров регулирования, утвержденных Департаментом по тарифам НСО. Модель одобрена финансовым консультантом Фонда ЖКХ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- АКБ «Российский Капитал». График иллюстрирует разницу тарифов в модели модернизации с финансовой поддержкой Фона ЖКХ и без таковой. </a:t>
            </a:r>
            <a:endParaRPr lang="ru-RU" sz="1200" dirty="0" smtClean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9663590" y="2528859"/>
            <a:ext cx="2287084" cy="205388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Статистика</a:t>
            </a:r>
            <a:endParaRPr lang="id-ID" sz="1600" dirty="0" smtClean="0">
              <a:solidFill>
                <a:schemeClr val="accent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l"/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Темпы роста тарифа в период 2016-2018гг. для населения</a:t>
            </a:r>
          </a:p>
          <a:p>
            <a:pPr marL="171450" indent="-171450" algn="l">
              <a:buFont typeface="Arial" charset="0"/>
              <a:buChar char="•"/>
            </a:pP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 поддержкой Фонда: 6,04%</a:t>
            </a:r>
          </a:p>
          <a:p>
            <a:pPr marL="171450" indent="-171450" algn="l">
              <a:buFont typeface="Arial" charset="0"/>
              <a:buChar char="•"/>
            </a:pP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Без поддержки Фонда: 14,65%</a:t>
            </a:r>
          </a:p>
          <a:p>
            <a:pPr marL="171450" indent="-171450" algn="l">
              <a:buFont typeface="Arial" charset="0"/>
              <a:buChar char="•"/>
            </a:pP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Срок окупаемости со средствами Фонда </a:t>
            </a:r>
            <a:r>
              <a:rPr lang="mr-IN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–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5 лет</a:t>
            </a:r>
          </a:p>
          <a:p>
            <a:pPr marL="171450" indent="-171450" algn="l">
              <a:buFont typeface="Arial" charset="0"/>
              <a:buChar char="•"/>
            </a:pP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Срок окупаемости без средств Фонда </a:t>
            </a:r>
            <a:r>
              <a:rPr lang="mr-IN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–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более 15 лет</a:t>
            </a:r>
            <a:endParaRPr lang="en-US" sz="11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8" name="Изображение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9962" y="6481964"/>
            <a:ext cx="371700" cy="417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404801866"/>
              </p:ext>
            </p:extLst>
          </p:nvPr>
        </p:nvGraphicFramePr>
        <p:xfrm>
          <a:off x="593815" y="1708327"/>
          <a:ext cx="8956624" cy="4535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91771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repeatCount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5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7" grpId="0" animBg="1"/>
      <p:bldP spid="8" grpId="0" animBg="1"/>
      <p:bldP spid="20" grpId="0"/>
      <p:bldP spid="17" grpId="1"/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493506"/>
            <a:ext cx="12192001" cy="364494"/>
          </a:xfrm>
          <a:prstGeom prst="rect">
            <a:avLst/>
          </a:prstGeom>
          <a:solidFill>
            <a:schemeClr val="tx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5" name="Group 14"/>
          <p:cNvGrpSpPr/>
          <p:nvPr/>
        </p:nvGrpSpPr>
        <p:grpSpPr>
          <a:xfrm>
            <a:off x="11519694" y="-120296"/>
            <a:ext cx="1067170" cy="540564"/>
            <a:chOff x="11519694" y="-120296"/>
            <a:chExt cx="1067170" cy="540564"/>
          </a:xfrm>
        </p:grpSpPr>
        <p:sp>
          <p:nvSpPr>
            <p:cNvPr id="2" name="Flowchart: Stored Data 1"/>
            <p:cNvSpPr/>
            <p:nvPr/>
          </p:nvSpPr>
          <p:spPr>
            <a:xfrm rot="19010270">
              <a:off x="11519694" y="-120296"/>
              <a:ext cx="1067170" cy="431802"/>
            </a:xfrm>
            <a:prstGeom prst="flowChartOnlineStorage">
              <a:avLst/>
            </a:prstGeom>
            <a:solidFill>
              <a:schemeClr val="tx1">
                <a:lumMod val="50000"/>
                <a:lumOff val="50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647229" y="112491"/>
              <a:ext cx="4209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fld id="{8579DA54-78A2-44D3-84F9-6343F6896AE5}" type="slidenum">
                <a:rPr lang="id-ID" sz="140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11</a:t>
              </a:fld>
              <a:endParaRPr lang="id-ID" sz="1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Oval 5"/>
          <p:cNvSpPr>
            <a:spLocks noChangeAspect="1"/>
          </p:cNvSpPr>
          <p:nvPr/>
        </p:nvSpPr>
        <p:spPr>
          <a:xfrm>
            <a:off x="139520" y="6575292"/>
            <a:ext cx="172800" cy="1728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77546" y="6575292"/>
            <a:ext cx="172800" cy="1728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1014" y="6575292"/>
            <a:ext cx="172800" cy="1728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384124" y="154963"/>
            <a:ext cx="9512388" cy="1312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ЭФФЕКТ ОТ 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РЕАЛИЗАЦИИ ПРОЕКТА</a:t>
            </a:r>
            <a:endParaRPr lang="id-ID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3" name="Freeform 5"/>
          <p:cNvSpPr>
            <a:spLocks/>
          </p:cNvSpPr>
          <p:nvPr/>
        </p:nvSpPr>
        <p:spPr bwMode="auto">
          <a:xfrm>
            <a:off x="8061847" y="2106488"/>
            <a:ext cx="646736" cy="3018124"/>
          </a:xfrm>
          <a:custGeom>
            <a:avLst/>
            <a:gdLst>
              <a:gd name="T0" fmla="*/ 551 w 551"/>
              <a:gd name="T1" fmla="*/ 2664 h 2664"/>
              <a:gd name="T2" fmla="*/ 0 w 551"/>
              <a:gd name="T3" fmla="*/ 2443 h 2664"/>
              <a:gd name="T4" fmla="*/ 0 w 551"/>
              <a:gd name="T5" fmla="*/ 0 h 2664"/>
              <a:gd name="T6" fmla="*/ 551 w 551"/>
              <a:gd name="T7" fmla="*/ 164 h 2664"/>
              <a:gd name="T8" fmla="*/ 551 w 551"/>
              <a:gd name="T9" fmla="*/ 2664 h 2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1" h="2664">
                <a:moveTo>
                  <a:pt x="551" y="2664"/>
                </a:moveTo>
                <a:lnTo>
                  <a:pt x="0" y="2443"/>
                </a:lnTo>
                <a:lnTo>
                  <a:pt x="0" y="0"/>
                </a:lnTo>
                <a:lnTo>
                  <a:pt x="551" y="164"/>
                </a:lnTo>
                <a:lnTo>
                  <a:pt x="551" y="266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4" name="Freeform 6"/>
          <p:cNvSpPr>
            <a:spLocks/>
          </p:cNvSpPr>
          <p:nvPr/>
        </p:nvSpPr>
        <p:spPr bwMode="auto">
          <a:xfrm>
            <a:off x="7413936" y="2106488"/>
            <a:ext cx="647911" cy="3020390"/>
          </a:xfrm>
          <a:custGeom>
            <a:avLst/>
            <a:gdLst>
              <a:gd name="T0" fmla="*/ 0 w 552"/>
              <a:gd name="T1" fmla="*/ 2666 h 2666"/>
              <a:gd name="T2" fmla="*/ 552 w 552"/>
              <a:gd name="T3" fmla="*/ 2445 h 2666"/>
              <a:gd name="T4" fmla="*/ 552 w 552"/>
              <a:gd name="T5" fmla="*/ 0 h 2666"/>
              <a:gd name="T6" fmla="*/ 0 w 552"/>
              <a:gd name="T7" fmla="*/ 164 h 2666"/>
              <a:gd name="T8" fmla="*/ 0 w 552"/>
              <a:gd name="T9" fmla="*/ 2666 h 26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2" h="2666">
                <a:moveTo>
                  <a:pt x="0" y="2666"/>
                </a:moveTo>
                <a:lnTo>
                  <a:pt x="552" y="2445"/>
                </a:lnTo>
                <a:lnTo>
                  <a:pt x="552" y="0"/>
                </a:lnTo>
                <a:lnTo>
                  <a:pt x="0" y="164"/>
                </a:lnTo>
                <a:lnTo>
                  <a:pt x="0" y="26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6" name="Freeform 7"/>
          <p:cNvSpPr>
            <a:spLocks/>
          </p:cNvSpPr>
          <p:nvPr/>
        </p:nvSpPr>
        <p:spPr bwMode="auto">
          <a:xfrm>
            <a:off x="7413936" y="2304852"/>
            <a:ext cx="647911" cy="3086100"/>
          </a:xfrm>
          <a:custGeom>
            <a:avLst/>
            <a:gdLst>
              <a:gd name="T0" fmla="*/ 552 w 552"/>
              <a:gd name="T1" fmla="*/ 2724 h 2724"/>
              <a:gd name="T2" fmla="*/ 0 w 552"/>
              <a:gd name="T3" fmla="*/ 2500 h 2724"/>
              <a:gd name="T4" fmla="*/ 0 w 552"/>
              <a:gd name="T5" fmla="*/ 0 h 2724"/>
              <a:gd name="T6" fmla="*/ 552 w 552"/>
              <a:gd name="T7" fmla="*/ 168 h 2724"/>
              <a:gd name="T8" fmla="*/ 552 w 552"/>
              <a:gd name="T9" fmla="*/ 2724 h 27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2" h="2724">
                <a:moveTo>
                  <a:pt x="552" y="2724"/>
                </a:moveTo>
                <a:lnTo>
                  <a:pt x="0" y="2500"/>
                </a:lnTo>
                <a:lnTo>
                  <a:pt x="0" y="0"/>
                </a:lnTo>
                <a:lnTo>
                  <a:pt x="552" y="168"/>
                </a:lnTo>
                <a:lnTo>
                  <a:pt x="552" y="272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7" name="Freeform 8"/>
          <p:cNvSpPr>
            <a:spLocks/>
          </p:cNvSpPr>
          <p:nvPr/>
        </p:nvSpPr>
        <p:spPr bwMode="auto">
          <a:xfrm>
            <a:off x="8061847" y="2304852"/>
            <a:ext cx="646736" cy="3086100"/>
          </a:xfrm>
          <a:custGeom>
            <a:avLst/>
            <a:gdLst>
              <a:gd name="T0" fmla="*/ 0 w 551"/>
              <a:gd name="T1" fmla="*/ 2724 h 2724"/>
              <a:gd name="T2" fmla="*/ 551 w 551"/>
              <a:gd name="T3" fmla="*/ 2500 h 2724"/>
              <a:gd name="T4" fmla="*/ 551 w 551"/>
              <a:gd name="T5" fmla="*/ 0 h 2724"/>
              <a:gd name="T6" fmla="*/ 0 w 551"/>
              <a:gd name="T7" fmla="*/ 168 h 2724"/>
              <a:gd name="T8" fmla="*/ 0 w 551"/>
              <a:gd name="T9" fmla="*/ 2724 h 27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1" h="2724">
                <a:moveTo>
                  <a:pt x="0" y="2724"/>
                </a:moveTo>
                <a:lnTo>
                  <a:pt x="551" y="2500"/>
                </a:lnTo>
                <a:lnTo>
                  <a:pt x="551" y="0"/>
                </a:lnTo>
                <a:lnTo>
                  <a:pt x="0" y="168"/>
                </a:lnTo>
                <a:lnTo>
                  <a:pt x="0" y="272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8" name="Freeform 9"/>
          <p:cNvSpPr>
            <a:spLocks/>
          </p:cNvSpPr>
          <p:nvPr/>
        </p:nvSpPr>
        <p:spPr bwMode="auto">
          <a:xfrm>
            <a:off x="8061847" y="3266068"/>
            <a:ext cx="646736" cy="1879498"/>
          </a:xfrm>
          <a:custGeom>
            <a:avLst/>
            <a:gdLst>
              <a:gd name="T0" fmla="*/ 551 w 551"/>
              <a:gd name="T1" fmla="*/ 1848 h 1848"/>
              <a:gd name="T2" fmla="*/ 0 w 551"/>
              <a:gd name="T3" fmla="*/ 1627 h 1848"/>
              <a:gd name="T4" fmla="*/ 0 w 551"/>
              <a:gd name="T5" fmla="*/ 0 h 1848"/>
              <a:gd name="T6" fmla="*/ 551 w 551"/>
              <a:gd name="T7" fmla="*/ 164 h 1848"/>
              <a:gd name="T8" fmla="*/ 551 w 551"/>
              <a:gd name="T9" fmla="*/ 1848 h 18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1" h="1848">
                <a:moveTo>
                  <a:pt x="551" y="1848"/>
                </a:moveTo>
                <a:lnTo>
                  <a:pt x="0" y="1627"/>
                </a:lnTo>
                <a:lnTo>
                  <a:pt x="0" y="0"/>
                </a:lnTo>
                <a:lnTo>
                  <a:pt x="551" y="164"/>
                </a:lnTo>
                <a:lnTo>
                  <a:pt x="551" y="184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9" name="Freeform 10"/>
          <p:cNvSpPr>
            <a:spLocks/>
          </p:cNvSpPr>
          <p:nvPr/>
        </p:nvSpPr>
        <p:spPr bwMode="auto">
          <a:xfrm>
            <a:off x="7413936" y="3266952"/>
            <a:ext cx="647911" cy="1893237"/>
          </a:xfrm>
          <a:custGeom>
            <a:avLst/>
            <a:gdLst>
              <a:gd name="T0" fmla="*/ 0 w 552"/>
              <a:gd name="T1" fmla="*/ 1850 h 1850"/>
              <a:gd name="T2" fmla="*/ 552 w 552"/>
              <a:gd name="T3" fmla="*/ 1629 h 1850"/>
              <a:gd name="T4" fmla="*/ 552 w 552"/>
              <a:gd name="T5" fmla="*/ 0 h 1850"/>
              <a:gd name="T6" fmla="*/ 0 w 552"/>
              <a:gd name="T7" fmla="*/ 164 h 1850"/>
              <a:gd name="T8" fmla="*/ 0 w 552"/>
              <a:gd name="T9" fmla="*/ 1850 h 18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2" h="1850">
                <a:moveTo>
                  <a:pt x="0" y="1850"/>
                </a:moveTo>
                <a:lnTo>
                  <a:pt x="552" y="1629"/>
                </a:lnTo>
                <a:lnTo>
                  <a:pt x="552" y="0"/>
                </a:lnTo>
                <a:lnTo>
                  <a:pt x="0" y="164"/>
                </a:lnTo>
                <a:lnTo>
                  <a:pt x="0" y="1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2" name="Freeform 11"/>
          <p:cNvSpPr>
            <a:spLocks/>
          </p:cNvSpPr>
          <p:nvPr/>
        </p:nvSpPr>
        <p:spPr bwMode="auto">
          <a:xfrm>
            <a:off x="7413936" y="3459447"/>
            <a:ext cx="647911" cy="1964815"/>
          </a:xfrm>
          <a:custGeom>
            <a:avLst/>
            <a:gdLst>
              <a:gd name="T0" fmla="*/ 552 w 552"/>
              <a:gd name="T1" fmla="*/ 1908 h 1908"/>
              <a:gd name="T2" fmla="*/ 0 w 552"/>
              <a:gd name="T3" fmla="*/ 1684 h 1908"/>
              <a:gd name="T4" fmla="*/ 0 w 552"/>
              <a:gd name="T5" fmla="*/ 0 h 1908"/>
              <a:gd name="T6" fmla="*/ 552 w 552"/>
              <a:gd name="T7" fmla="*/ 168 h 1908"/>
              <a:gd name="T8" fmla="*/ 552 w 552"/>
              <a:gd name="T9" fmla="*/ 1908 h 1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2" h="1908">
                <a:moveTo>
                  <a:pt x="552" y="1908"/>
                </a:moveTo>
                <a:lnTo>
                  <a:pt x="0" y="1684"/>
                </a:lnTo>
                <a:lnTo>
                  <a:pt x="0" y="0"/>
                </a:lnTo>
                <a:lnTo>
                  <a:pt x="552" y="168"/>
                </a:lnTo>
                <a:lnTo>
                  <a:pt x="552" y="19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4" name="Freeform 12"/>
          <p:cNvSpPr>
            <a:spLocks/>
          </p:cNvSpPr>
          <p:nvPr/>
        </p:nvSpPr>
        <p:spPr bwMode="auto">
          <a:xfrm>
            <a:off x="8061847" y="3459447"/>
            <a:ext cx="646736" cy="1964816"/>
          </a:xfrm>
          <a:custGeom>
            <a:avLst/>
            <a:gdLst>
              <a:gd name="T0" fmla="*/ 0 w 551"/>
              <a:gd name="T1" fmla="*/ 1908 h 1908"/>
              <a:gd name="T2" fmla="*/ 551 w 551"/>
              <a:gd name="T3" fmla="*/ 1684 h 1908"/>
              <a:gd name="T4" fmla="*/ 551 w 551"/>
              <a:gd name="T5" fmla="*/ 0 h 1908"/>
              <a:gd name="T6" fmla="*/ 0 w 551"/>
              <a:gd name="T7" fmla="*/ 168 h 1908"/>
              <a:gd name="T8" fmla="*/ 0 w 551"/>
              <a:gd name="T9" fmla="*/ 1908 h 1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1" h="1908">
                <a:moveTo>
                  <a:pt x="0" y="1908"/>
                </a:moveTo>
                <a:lnTo>
                  <a:pt x="551" y="1684"/>
                </a:lnTo>
                <a:lnTo>
                  <a:pt x="551" y="0"/>
                </a:lnTo>
                <a:lnTo>
                  <a:pt x="0" y="168"/>
                </a:lnTo>
                <a:lnTo>
                  <a:pt x="0" y="190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5" name="Freeform 16"/>
          <p:cNvSpPr>
            <a:spLocks/>
          </p:cNvSpPr>
          <p:nvPr/>
        </p:nvSpPr>
        <p:spPr bwMode="auto">
          <a:xfrm>
            <a:off x="9464793" y="2108078"/>
            <a:ext cx="644525" cy="3010947"/>
          </a:xfrm>
          <a:custGeom>
            <a:avLst/>
            <a:gdLst>
              <a:gd name="T0" fmla="*/ 406 w 406"/>
              <a:gd name="T1" fmla="*/ 1965 h 1965"/>
              <a:gd name="T2" fmla="*/ 0 w 406"/>
              <a:gd name="T3" fmla="*/ 1802 h 1965"/>
              <a:gd name="T4" fmla="*/ 0 w 406"/>
              <a:gd name="T5" fmla="*/ 0 h 1965"/>
              <a:gd name="T6" fmla="*/ 406 w 406"/>
              <a:gd name="T7" fmla="*/ 121 h 1965"/>
              <a:gd name="T8" fmla="*/ 406 w 406"/>
              <a:gd name="T9" fmla="*/ 1965 h 1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6" h="1965">
                <a:moveTo>
                  <a:pt x="406" y="1965"/>
                </a:moveTo>
                <a:lnTo>
                  <a:pt x="0" y="1802"/>
                </a:lnTo>
                <a:lnTo>
                  <a:pt x="0" y="0"/>
                </a:lnTo>
                <a:lnTo>
                  <a:pt x="406" y="121"/>
                </a:lnTo>
                <a:lnTo>
                  <a:pt x="406" y="1965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6" name="Freeform 17"/>
          <p:cNvSpPr>
            <a:spLocks/>
          </p:cNvSpPr>
          <p:nvPr/>
        </p:nvSpPr>
        <p:spPr bwMode="auto">
          <a:xfrm>
            <a:off x="9464793" y="2108078"/>
            <a:ext cx="644525" cy="3010947"/>
          </a:xfrm>
          <a:custGeom>
            <a:avLst/>
            <a:gdLst>
              <a:gd name="T0" fmla="*/ 406 w 406"/>
              <a:gd name="T1" fmla="*/ 1965 h 1965"/>
              <a:gd name="T2" fmla="*/ 0 w 406"/>
              <a:gd name="T3" fmla="*/ 1802 h 1965"/>
              <a:gd name="T4" fmla="*/ 0 w 406"/>
              <a:gd name="T5" fmla="*/ 0 h 1965"/>
              <a:gd name="T6" fmla="*/ 406 w 406"/>
              <a:gd name="T7" fmla="*/ 121 h 1965"/>
              <a:gd name="T8" fmla="*/ 406 w 406"/>
              <a:gd name="T9" fmla="*/ 1965 h 1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6" h="1965">
                <a:moveTo>
                  <a:pt x="406" y="1965"/>
                </a:moveTo>
                <a:lnTo>
                  <a:pt x="0" y="1802"/>
                </a:lnTo>
                <a:lnTo>
                  <a:pt x="0" y="0"/>
                </a:lnTo>
                <a:lnTo>
                  <a:pt x="406" y="121"/>
                </a:lnTo>
                <a:lnTo>
                  <a:pt x="406" y="196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7" name="Freeform 18"/>
          <p:cNvSpPr>
            <a:spLocks/>
          </p:cNvSpPr>
          <p:nvPr/>
        </p:nvSpPr>
        <p:spPr bwMode="auto">
          <a:xfrm>
            <a:off x="8821855" y="2108077"/>
            <a:ext cx="642938" cy="3012479"/>
          </a:xfrm>
          <a:custGeom>
            <a:avLst/>
            <a:gdLst>
              <a:gd name="T0" fmla="*/ 0 w 405"/>
              <a:gd name="T1" fmla="*/ 1966 h 1966"/>
              <a:gd name="T2" fmla="*/ 405 w 405"/>
              <a:gd name="T3" fmla="*/ 1804 h 1966"/>
              <a:gd name="T4" fmla="*/ 405 w 405"/>
              <a:gd name="T5" fmla="*/ 0 h 1966"/>
              <a:gd name="T6" fmla="*/ 0 w 405"/>
              <a:gd name="T7" fmla="*/ 121 h 1966"/>
              <a:gd name="T8" fmla="*/ 0 w 405"/>
              <a:gd name="T9" fmla="*/ 1966 h 1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1966">
                <a:moveTo>
                  <a:pt x="0" y="1966"/>
                </a:moveTo>
                <a:lnTo>
                  <a:pt x="405" y="1804"/>
                </a:lnTo>
                <a:lnTo>
                  <a:pt x="405" y="0"/>
                </a:lnTo>
                <a:lnTo>
                  <a:pt x="0" y="121"/>
                </a:lnTo>
                <a:lnTo>
                  <a:pt x="0" y="1966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8" name="Freeform 19"/>
          <p:cNvSpPr>
            <a:spLocks/>
          </p:cNvSpPr>
          <p:nvPr/>
        </p:nvSpPr>
        <p:spPr bwMode="auto">
          <a:xfrm>
            <a:off x="8821855" y="2108077"/>
            <a:ext cx="642938" cy="3012479"/>
          </a:xfrm>
          <a:custGeom>
            <a:avLst/>
            <a:gdLst>
              <a:gd name="T0" fmla="*/ 0 w 405"/>
              <a:gd name="T1" fmla="*/ 1966 h 1966"/>
              <a:gd name="T2" fmla="*/ 405 w 405"/>
              <a:gd name="T3" fmla="*/ 1804 h 1966"/>
              <a:gd name="T4" fmla="*/ 405 w 405"/>
              <a:gd name="T5" fmla="*/ 0 h 1966"/>
              <a:gd name="T6" fmla="*/ 0 w 405"/>
              <a:gd name="T7" fmla="*/ 121 h 1966"/>
              <a:gd name="T8" fmla="*/ 0 w 405"/>
              <a:gd name="T9" fmla="*/ 1966 h 1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1966">
                <a:moveTo>
                  <a:pt x="0" y="1966"/>
                </a:moveTo>
                <a:lnTo>
                  <a:pt x="405" y="1804"/>
                </a:lnTo>
                <a:lnTo>
                  <a:pt x="405" y="0"/>
                </a:lnTo>
                <a:lnTo>
                  <a:pt x="0" y="121"/>
                </a:lnTo>
                <a:lnTo>
                  <a:pt x="0" y="196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9" name="Freeform 20"/>
          <p:cNvSpPr>
            <a:spLocks/>
          </p:cNvSpPr>
          <p:nvPr/>
        </p:nvSpPr>
        <p:spPr bwMode="auto">
          <a:xfrm>
            <a:off x="8821855" y="2306514"/>
            <a:ext cx="642938" cy="3078368"/>
          </a:xfrm>
          <a:custGeom>
            <a:avLst/>
            <a:gdLst>
              <a:gd name="T0" fmla="*/ 405 w 405"/>
              <a:gd name="T1" fmla="*/ 2009 h 2009"/>
              <a:gd name="T2" fmla="*/ 0 w 405"/>
              <a:gd name="T3" fmla="*/ 1844 h 2009"/>
              <a:gd name="T4" fmla="*/ 0 w 405"/>
              <a:gd name="T5" fmla="*/ 0 h 2009"/>
              <a:gd name="T6" fmla="*/ 405 w 405"/>
              <a:gd name="T7" fmla="*/ 124 h 2009"/>
              <a:gd name="T8" fmla="*/ 405 w 405"/>
              <a:gd name="T9" fmla="*/ 2009 h 2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2009">
                <a:moveTo>
                  <a:pt x="405" y="2009"/>
                </a:moveTo>
                <a:lnTo>
                  <a:pt x="0" y="1844"/>
                </a:lnTo>
                <a:lnTo>
                  <a:pt x="0" y="0"/>
                </a:lnTo>
                <a:lnTo>
                  <a:pt x="405" y="124"/>
                </a:lnTo>
                <a:lnTo>
                  <a:pt x="405" y="2009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0" name="Freeform 21"/>
          <p:cNvSpPr>
            <a:spLocks/>
          </p:cNvSpPr>
          <p:nvPr/>
        </p:nvSpPr>
        <p:spPr bwMode="auto">
          <a:xfrm>
            <a:off x="8821855" y="2306514"/>
            <a:ext cx="642938" cy="3078368"/>
          </a:xfrm>
          <a:custGeom>
            <a:avLst/>
            <a:gdLst>
              <a:gd name="T0" fmla="*/ 405 w 405"/>
              <a:gd name="T1" fmla="*/ 2009 h 2009"/>
              <a:gd name="T2" fmla="*/ 0 w 405"/>
              <a:gd name="T3" fmla="*/ 1844 h 2009"/>
              <a:gd name="T4" fmla="*/ 0 w 405"/>
              <a:gd name="T5" fmla="*/ 0 h 2009"/>
              <a:gd name="T6" fmla="*/ 405 w 405"/>
              <a:gd name="T7" fmla="*/ 124 h 2009"/>
              <a:gd name="T8" fmla="*/ 405 w 405"/>
              <a:gd name="T9" fmla="*/ 2009 h 2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2009">
                <a:moveTo>
                  <a:pt x="405" y="2009"/>
                </a:moveTo>
                <a:lnTo>
                  <a:pt x="0" y="1844"/>
                </a:lnTo>
                <a:lnTo>
                  <a:pt x="0" y="0"/>
                </a:lnTo>
                <a:lnTo>
                  <a:pt x="405" y="124"/>
                </a:lnTo>
                <a:lnTo>
                  <a:pt x="405" y="200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1" name="Freeform 22"/>
          <p:cNvSpPr>
            <a:spLocks/>
          </p:cNvSpPr>
          <p:nvPr/>
        </p:nvSpPr>
        <p:spPr bwMode="auto">
          <a:xfrm>
            <a:off x="9464793" y="2306514"/>
            <a:ext cx="644525" cy="3078368"/>
          </a:xfrm>
          <a:custGeom>
            <a:avLst/>
            <a:gdLst>
              <a:gd name="T0" fmla="*/ 0 w 406"/>
              <a:gd name="T1" fmla="*/ 2009 h 2009"/>
              <a:gd name="T2" fmla="*/ 406 w 406"/>
              <a:gd name="T3" fmla="*/ 1844 h 2009"/>
              <a:gd name="T4" fmla="*/ 406 w 406"/>
              <a:gd name="T5" fmla="*/ 0 h 2009"/>
              <a:gd name="T6" fmla="*/ 0 w 406"/>
              <a:gd name="T7" fmla="*/ 124 h 2009"/>
              <a:gd name="T8" fmla="*/ 0 w 406"/>
              <a:gd name="T9" fmla="*/ 2009 h 2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6" h="2009">
                <a:moveTo>
                  <a:pt x="0" y="2009"/>
                </a:moveTo>
                <a:lnTo>
                  <a:pt x="406" y="1844"/>
                </a:lnTo>
                <a:lnTo>
                  <a:pt x="406" y="0"/>
                </a:lnTo>
                <a:lnTo>
                  <a:pt x="0" y="124"/>
                </a:lnTo>
                <a:lnTo>
                  <a:pt x="0" y="2009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2" name="Freeform 23"/>
          <p:cNvSpPr>
            <a:spLocks/>
          </p:cNvSpPr>
          <p:nvPr/>
        </p:nvSpPr>
        <p:spPr bwMode="auto">
          <a:xfrm>
            <a:off x="9464793" y="2306514"/>
            <a:ext cx="644525" cy="3078368"/>
          </a:xfrm>
          <a:custGeom>
            <a:avLst/>
            <a:gdLst>
              <a:gd name="T0" fmla="*/ 0 w 406"/>
              <a:gd name="T1" fmla="*/ 2009 h 2009"/>
              <a:gd name="T2" fmla="*/ 406 w 406"/>
              <a:gd name="T3" fmla="*/ 1844 h 2009"/>
              <a:gd name="T4" fmla="*/ 406 w 406"/>
              <a:gd name="T5" fmla="*/ 0 h 2009"/>
              <a:gd name="T6" fmla="*/ 0 w 406"/>
              <a:gd name="T7" fmla="*/ 124 h 2009"/>
              <a:gd name="T8" fmla="*/ 0 w 406"/>
              <a:gd name="T9" fmla="*/ 2009 h 2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6" h="2009">
                <a:moveTo>
                  <a:pt x="0" y="2009"/>
                </a:moveTo>
                <a:lnTo>
                  <a:pt x="406" y="1844"/>
                </a:lnTo>
                <a:lnTo>
                  <a:pt x="406" y="0"/>
                </a:lnTo>
                <a:lnTo>
                  <a:pt x="0" y="124"/>
                </a:lnTo>
                <a:lnTo>
                  <a:pt x="0" y="200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3" name="Freeform 24"/>
          <p:cNvSpPr>
            <a:spLocks/>
          </p:cNvSpPr>
          <p:nvPr/>
        </p:nvSpPr>
        <p:spPr bwMode="auto">
          <a:xfrm>
            <a:off x="9464792" y="4480742"/>
            <a:ext cx="644525" cy="537758"/>
          </a:xfrm>
          <a:custGeom>
            <a:avLst/>
            <a:gdLst>
              <a:gd name="T0" fmla="*/ 0 w 406"/>
              <a:gd name="T1" fmla="*/ 0 h 458"/>
              <a:gd name="T2" fmla="*/ 0 w 406"/>
              <a:gd name="T3" fmla="*/ 249 h 458"/>
              <a:gd name="T4" fmla="*/ 0 w 406"/>
              <a:gd name="T5" fmla="*/ 458 h 458"/>
              <a:gd name="T6" fmla="*/ 0 w 406"/>
              <a:gd name="T7" fmla="*/ 249 h 458"/>
              <a:gd name="T8" fmla="*/ 406 w 406"/>
              <a:gd name="T9" fmla="*/ 125 h 458"/>
              <a:gd name="T10" fmla="*/ 406 w 406"/>
              <a:gd name="T11" fmla="*/ 121 h 458"/>
              <a:gd name="T12" fmla="*/ 0 w 406"/>
              <a:gd name="T13" fmla="*/ 0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6" h="458">
                <a:moveTo>
                  <a:pt x="0" y="0"/>
                </a:moveTo>
                <a:lnTo>
                  <a:pt x="0" y="249"/>
                </a:lnTo>
                <a:lnTo>
                  <a:pt x="0" y="458"/>
                </a:lnTo>
                <a:lnTo>
                  <a:pt x="0" y="249"/>
                </a:lnTo>
                <a:lnTo>
                  <a:pt x="406" y="125"/>
                </a:lnTo>
                <a:lnTo>
                  <a:pt x="406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4" name="Freeform 25"/>
          <p:cNvSpPr>
            <a:spLocks/>
          </p:cNvSpPr>
          <p:nvPr/>
        </p:nvSpPr>
        <p:spPr bwMode="auto">
          <a:xfrm>
            <a:off x="9464793" y="4241677"/>
            <a:ext cx="644525" cy="701788"/>
          </a:xfrm>
          <a:custGeom>
            <a:avLst/>
            <a:gdLst>
              <a:gd name="T0" fmla="*/ 0 w 406"/>
              <a:gd name="T1" fmla="*/ 0 h 458"/>
              <a:gd name="T2" fmla="*/ 0 w 406"/>
              <a:gd name="T3" fmla="*/ 249 h 458"/>
              <a:gd name="T4" fmla="*/ 0 w 406"/>
              <a:gd name="T5" fmla="*/ 458 h 458"/>
              <a:gd name="T6" fmla="*/ 0 w 406"/>
              <a:gd name="T7" fmla="*/ 249 h 458"/>
              <a:gd name="T8" fmla="*/ 406 w 406"/>
              <a:gd name="T9" fmla="*/ 125 h 458"/>
              <a:gd name="T10" fmla="*/ 406 w 406"/>
              <a:gd name="T11" fmla="*/ 121 h 458"/>
              <a:gd name="T12" fmla="*/ 0 w 406"/>
              <a:gd name="T13" fmla="*/ 0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6" h="458">
                <a:moveTo>
                  <a:pt x="0" y="0"/>
                </a:moveTo>
                <a:lnTo>
                  <a:pt x="0" y="249"/>
                </a:lnTo>
                <a:lnTo>
                  <a:pt x="0" y="458"/>
                </a:lnTo>
                <a:lnTo>
                  <a:pt x="0" y="249"/>
                </a:lnTo>
                <a:lnTo>
                  <a:pt x="406" y="125"/>
                </a:lnTo>
                <a:lnTo>
                  <a:pt x="406" y="121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5" name="Freeform 26"/>
          <p:cNvSpPr>
            <a:spLocks/>
          </p:cNvSpPr>
          <p:nvPr/>
        </p:nvSpPr>
        <p:spPr bwMode="auto">
          <a:xfrm>
            <a:off x="8821855" y="4485821"/>
            <a:ext cx="642938" cy="708816"/>
          </a:xfrm>
          <a:custGeom>
            <a:avLst/>
            <a:gdLst>
              <a:gd name="T0" fmla="*/ 405 w 405"/>
              <a:gd name="T1" fmla="*/ 0 h 622"/>
              <a:gd name="T2" fmla="*/ 0 w 405"/>
              <a:gd name="T3" fmla="*/ 121 h 622"/>
              <a:gd name="T4" fmla="*/ 0 w 405"/>
              <a:gd name="T5" fmla="*/ 622 h 622"/>
              <a:gd name="T6" fmla="*/ 0 w 405"/>
              <a:gd name="T7" fmla="*/ 125 h 622"/>
              <a:gd name="T8" fmla="*/ 405 w 405"/>
              <a:gd name="T9" fmla="*/ 249 h 622"/>
              <a:gd name="T10" fmla="*/ 405 w 405"/>
              <a:gd name="T11" fmla="*/ 0 h 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5" h="622">
                <a:moveTo>
                  <a:pt x="405" y="0"/>
                </a:moveTo>
                <a:lnTo>
                  <a:pt x="0" y="121"/>
                </a:lnTo>
                <a:lnTo>
                  <a:pt x="0" y="622"/>
                </a:lnTo>
                <a:lnTo>
                  <a:pt x="0" y="125"/>
                </a:lnTo>
                <a:lnTo>
                  <a:pt x="405" y="249"/>
                </a:lnTo>
                <a:lnTo>
                  <a:pt x="405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6" name="Freeform 27"/>
          <p:cNvSpPr>
            <a:spLocks/>
          </p:cNvSpPr>
          <p:nvPr/>
        </p:nvSpPr>
        <p:spPr bwMode="auto">
          <a:xfrm>
            <a:off x="8821855" y="4241677"/>
            <a:ext cx="642938" cy="953083"/>
          </a:xfrm>
          <a:custGeom>
            <a:avLst/>
            <a:gdLst>
              <a:gd name="T0" fmla="*/ 405 w 405"/>
              <a:gd name="T1" fmla="*/ 0 h 622"/>
              <a:gd name="T2" fmla="*/ 0 w 405"/>
              <a:gd name="T3" fmla="*/ 121 h 622"/>
              <a:gd name="T4" fmla="*/ 0 w 405"/>
              <a:gd name="T5" fmla="*/ 622 h 622"/>
              <a:gd name="T6" fmla="*/ 0 w 405"/>
              <a:gd name="T7" fmla="*/ 125 h 622"/>
              <a:gd name="T8" fmla="*/ 405 w 405"/>
              <a:gd name="T9" fmla="*/ 249 h 622"/>
              <a:gd name="T10" fmla="*/ 405 w 405"/>
              <a:gd name="T11" fmla="*/ 0 h 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5" h="622">
                <a:moveTo>
                  <a:pt x="405" y="0"/>
                </a:moveTo>
                <a:lnTo>
                  <a:pt x="0" y="121"/>
                </a:lnTo>
                <a:lnTo>
                  <a:pt x="0" y="622"/>
                </a:lnTo>
                <a:lnTo>
                  <a:pt x="0" y="125"/>
                </a:lnTo>
                <a:lnTo>
                  <a:pt x="405" y="249"/>
                </a:lnTo>
                <a:lnTo>
                  <a:pt x="405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7" name="Freeform 28"/>
          <p:cNvSpPr>
            <a:spLocks noChangeAspect="1"/>
          </p:cNvSpPr>
          <p:nvPr/>
        </p:nvSpPr>
        <p:spPr bwMode="auto">
          <a:xfrm>
            <a:off x="8821854" y="4634432"/>
            <a:ext cx="661783" cy="757178"/>
          </a:xfrm>
          <a:custGeom>
            <a:avLst/>
            <a:gdLst>
              <a:gd name="T0" fmla="*/ 0 w 405"/>
              <a:gd name="T1" fmla="*/ 0 h 665"/>
              <a:gd name="T2" fmla="*/ 0 w 405"/>
              <a:gd name="T3" fmla="*/ 497 h 665"/>
              <a:gd name="T4" fmla="*/ 0 w 405"/>
              <a:gd name="T5" fmla="*/ 500 h 665"/>
              <a:gd name="T6" fmla="*/ 405 w 405"/>
              <a:gd name="T7" fmla="*/ 665 h 665"/>
              <a:gd name="T8" fmla="*/ 405 w 405"/>
              <a:gd name="T9" fmla="*/ 124 h 665"/>
              <a:gd name="T10" fmla="*/ 0 w 405"/>
              <a:gd name="T11" fmla="*/ 0 h 6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5" h="665">
                <a:moveTo>
                  <a:pt x="0" y="0"/>
                </a:moveTo>
                <a:lnTo>
                  <a:pt x="0" y="497"/>
                </a:lnTo>
                <a:lnTo>
                  <a:pt x="0" y="500"/>
                </a:lnTo>
                <a:lnTo>
                  <a:pt x="405" y="665"/>
                </a:lnTo>
                <a:lnTo>
                  <a:pt x="405" y="1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8" name="Freeform 29"/>
          <p:cNvSpPr>
            <a:spLocks/>
          </p:cNvSpPr>
          <p:nvPr/>
        </p:nvSpPr>
        <p:spPr bwMode="auto">
          <a:xfrm>
            <a:off x="8821855" y="4440114"/>
            <a:ext cx="642938" cy="1018972"/>
          </a:xfrm>
          <a:custGeom>
            <a:avLst/>
            <a:gdLst>
              <a:gd name="T0" fmla="*/ 0 w 405"/>
              <a:gd name="T1" fmla="*/ 0 h 665"/>
              <a:gd name="T2" fmla="*/ 0 w 405"/>
              <a:gd name="T3" fmla="*/ 497 h 665"/>
              <a:gd name="T4" fmla="*/ 0 w 405"/>
              <a:gd name="T5" fmla="*/ 500 h 665"/>
              <a:gd name="T6" fmla="*/ 405 w 405"/>
              <a:gd name="T7" fmla="*/ 665 h 665"/>
              <a:gd name="T8" fmla="*/ 405 w 405"/>
              <a:gd name="T9" fmla="*/ 124 h 665"/>
              <a:gd name="T10" fmla="*/ 0 w 405"/>
              <a:gd name="T11" fmla="*/ 0 h 6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5" h="665">
                <a:moveTo>
                  <a:pt x="0" y="0"/>
                </a:moveTo>
                <a:lnTo>
                  <a:pt x="0" y="497"/>
                </a:lnTo>
                <a:lnTo>
                  <a:pt x="0" y="500"/>
                </a:lnTo>
                <a:lnTo>
                  <a:pt x="405" y="665"/>
                </a:lnTo>
                <a:lnTo>
                  <a:pt x="405" y="124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9" name="Freeform 30"/>
          <p:cNvSpPr>
            <a:spLocks/>
          </p:cNvSpPr>
          <p:nvPr/>
        </p:nvSpPr>
        <p:spPr bwMode="auto">
          <a:xfrm>
            <a:off x="9464793" y="4636964"/>
            <a:ext cx="0" cy="828968"/>
          </a:xfrm>
          <a:custGeom>
            <a:avLst/>
            <a:gdLst>
              <a:gd name="T0" fmla="*/ 0 h 541"/>
              <a:gd name="T1" fmla="*/ 541 h 541"/>
              <a:gd name="T2" fmla="*/ 209 h 541"/>
              <a:gd name="T3" fmla="*/ 0 h 541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</a:cxnLst>
            <a:rect l="0" t="0" r="r" b="b"/>
            <a:pathLst>
              <a:path h="541">
                <a:moveTo>
                  <a:pt x="0" y="0"/>
                </a:moveTo>
                <a:lnTo>
                  <a:pt x="0" y="541"/>
                </a:lnTo>
                <a:lnTo>
                  <a:pt x="0" y="209"/>
                </a:lnTo>
                <a:lnTo>
                  <a:pt x="0" y="0"/>
                </a:lnTo>
                <a:close/>
              </a:path>
            </a:pathLst>
          </a:custGeom>
          <a:solidFill>
            <a:srgbClr val="32999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0" name="Freeform 31"/>
          <p:cNvSpPr>
            <a:spLocks/>
          </p:cNvSpPr>
          <p:nvPr/>
        </p:nvSpPr>
        <p:spPr bwMode="auto">
          <a:xfrm>
            <a:off x="9464793" y="4636964"/>
            <a:ext cx="0" cy="828968"/>
          </a:xfrm>
          <a:custGeom>
            <a:avLst/>
            <a:gdLst>
              <a:gd name="T0" fmla="*/ 0 h 541"/>
              <a:gd name="T1" fmla="*/ 541 h 541"/>
              <a:gd name="T2" fmla="*/ 209 h 541"/>
              <a:gd name="T3" fmla="*/ 0 h 541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</a:cxnLst>
            <a:rect l="0" t="0" r="r" b="b"/>
            <a:pathLst>
              <a:path h="541">
                <a:moveTo>
                  <a:pt x="0" y="0"/>
                </a:moveTo>
                <a:lnTo>
                  <a:pt x="0" y="541"/>
                </a:lnTo>
                <a:lnTo>
                  <a:pt x="0" y="209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1" name="Freeform 32"/>
          <p:cNvSpPr>
            <a:spLocks/>
          </p:cNvSpPr>
          <p:nvPr/>
        </p:nvSpPr>
        <p:spPr bwMode="auto">
          <a:xfrm>
            <a:off x="9464793" y="4627586"/>
            <a:ext cx="644525" cy="764023"/>
          </a:xfrm>
          <a:custGeom>
            <a:avLst/>
            <a:gdLst>
              <a:gd name="T0" fmla="*/ 406 w 406"/>
              <a:gd name="T1" fmla="*/ 0 h 665"/>
              <a:gd name="T2" fmla="*/ 0 w 406"/>
              <a:gd name="T3" fmla="*/ 124 h 665"/>
              <a:gd name="T4" fmla="*/ 0 w 406"/>
              <a:gd name="T5" fmla="*/ 333 h 665"/>
              <a:gd name="T6" fmla="*/ 0 w 406"/>
              <a:gd name="T7" fmla="*/ 665 h 665"/>
              <a:gd name="T8" fmla="*/ 406 w 406"/>
              <a:gd name="T9" fmla="*/ 500 h 665"/>
              <a:gd name="T10" fmla="*/ 406 w 406"/>
              <a:gd name="T11" fmla="*/ 0 h 6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6" h="665">
                <a:moveTo>
                  <a:pt x="406" y="0"/>
                </a:moveTo>
                <a:lnTo>
                  <a:pt x="0" y="124"/>
                </a:lnTo>
                <a:lnTo>
                  <a:pt x="0" y="333"/>
                </a:lnTo>
                <a:lnTo>
                  <a:pt x="0" y="665"/>
                </a:lnTo>
                <a:lnTo>
                  <a:pt x="406" y="500"/>
                </a:lnTo>
                <a:lnTo>
                  <a:pt x="406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2" name="Freeform 33"/>
          <p:cNvSpPr>
            <a:spLocks/>
          </p:cNvSpPr>
          <p:nvPr/>
        </p:nvSpPr>
        <p:spPr bwMode="auto">
          <a:xfrm>
            <a:off x="9464793" y="4440114"/>
            <a:ext cx="644525" cy="1018972"/>
          </a:xfrm>
          <a:custGeom>
            <a:avLst/>
            <a:gdLst>
              <a:gd name="T0" fmla="*/ 406 w 406"/>
              <a:gd name="T1" fmla="*/ 0 h 665"/>
              <a:gd name="T2" fmla="*/ 0 w 406"/>
              <a:gd name="T3" fmla="*/ 124 h 665"/>
              <a:gd name="T4" fmla="*/ 0 w 406"/>
              <a:gd name="T5" fmla="*/ 333 h 665"/>
              <a:gd name="T6" fmla="*/ 0 w 406"/>
              <a:gd name="T7" fmla="*/ 665 h 665"/>
              <a:gd name="T8" fmla="*/ 406 w 406"/>
              <a:gd name="T9" fmla="*/ 500 h 665"/>
              <a:gd name="T10" fmla="*/ 406 w 406"/>
              <a:gd name="T11" fmla="*/ 0 h 6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6" h="665">
                <a:moveTo>
                  <a:pt x="406" y="0"/>
                </a:moveTo>
                <a:lnTo>
                  <a:pt x="0" y="124"/>
                </a:lnTo>
                <a:lnTo>
                  <a:pt x="0" y="333"/>
                </a:lnTo>
                <a:lnTo>
                  <a:pt x="0" y="665"/>
                </a:lnTo>
                <a:lnTo>
                  <a:pt x="406" y="500"/>
                </a:lnTo>
                <a:lnTo>
                  <a:pt x="40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3" name="Freeform 34"/>
          <p:cNvSpPr>
            <a:spLocks/>
          </p:cNvSpPr>
          <p:nvPr/>
        </p:nvSpPr>
        <p:spPr bwMode="auto">
          <a:xfrm>
            <a:off x="6650906" y="2112840"/>
            <a:ext cx="642938" cy="3010947"/>
          </a:xfrm>
          <a:custGeom>
            <a:avLst/>
            <a:gdLst>
              <a:gd name="T0" fmla="*/ 405 w 405"/>
              <a:gd name="T1" fmla="*/ 1965 h 1965"/>
              <a:gd name="T2" fmla="*/ 0 w 405"/>
              <a:gd name="T3" fmla="*/ 1802 h 1965"/>
              <a:gd name="T4" fmla="*/ 0 w 405"/>
              <a:gd name="T5" fmla="*/ 0 h 1965"/>
              <a:gd name="T6" fmla="*/ 405 w 405"/>
              <a:gd name="T7" fmla="*/ 121 h 1965"/>
              <a:gd name="T8" fmla="*/ 405 w 405"/>
              <a:gd name="T9" fmla="*/ 1965 h 1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1965">
                <a:moveTo>
                  <a:pt x="405" y="1965"/>
                </a:moveTo>
                <a:lnTo>
                  <a:pt x="0" y="1802"/>
                </a:lnTo>
                <a:lnTo>
                  <a:pt x="0" y="0"/>
                </a:lnTo>
                <a:lnTo>
                  <a:pt x="405" y="121"/>
                </a:lnTo>
                <a:lnTo>
                  <a:pt x="405" y="1965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4" name="Freeform 35"/>
          <p:cNvSpPr>
            <a:spLocks/>
          </p:cNvSpPr>
          <p:nvPr/>
        </p:nvSpPr>
        <p:spPr bwMode="auto">
          <a:xfrm>
            <a:off x="6650906" y="2112840"/>
            <a:ext cx="642938" cy="3010947"/>
          </a:xfrm>
          <a:custGeom>
            <a:avLst/>
            <a:gdLst>
              <a:gd name="T0" fmla="*/ 405 w 405"/>
              <a:gd name="T1" fmla="*/ 1965 h 1965"/>
              <a:gd name="T2" fmla="*/ 0 w 405"/>
              <a:gd name="T3" fmla="*/ 1802 h 1965"/>
              <a:gd name="T4" fmla="*/ 0 w 405"/>
              <a:gd name="T5" fmla="*/ 0 h 1965"/>
              <a:gd name="T6" fmla="*/ 405 w 405"/>
              <a:gd name="T7" fmla="*/ 121 h 1965"/>
              <a:gd name="T8" fmla="*/ 405 w 405"/>
              <a:gd name="T9" fmla="*/ 1965 h 1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1965">
                <a:moveTo>
                  <a:pt x="405" y="1965"/>
                </a:moveTo>
                <a:lnTo>
                  <a:pt x="0" y="1802"/>
                </a:lnTo>
                <a:lnTo>
                  <a:pt x="0" y="0"/>
                </a:lnTo>
                <a:lnTo>
                  <a:pt x="405" y="121"/>
                </a:lnTo>
                <a:lnTo>
                  <a:pt x="405" y="196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5" name="Freeform 36"/>
          <p:cNvSpPr>
            <a:spLocks/>
          </p:cNvSpPr>
          <p:nvPr/>
        </p:nvSpPr>
        <p:spPr bwMode="auto">
          <a:xfrm>
            <a:off x="6006381" y="2112839"/>
            <a:ext cx="644525" cy="3012479"/>
          </a:xfrm>
          <a:custGeom>
            <a:avLst/>
            <a:gdLst>
              <a:gd name="T0" fmla="*/ 0 w 406"/>
              <a:gd name="T1" fmla="*/ 1966 h 1966"/>
              <a:gd name="T2" fmla="*/ 406 w 406"/>
              <a:gd name="T3" fmla="*/ 1803 h 1966"/>
              <a:gd name="T4" fmla="*/ 406 w 406"/>
              <a:gd name="T5" fmla="*/ 0 h 1966"/>
              <a:gd name="T6" fmla="*/ 0 w 406"/>
              <a:gd name="T7" fmla="*/ 121 h 1966"/>
              <a:gd name="T8" fmla="*/ 0 w 406"/>
              <a:gd name="T9" fmla="*/ 1966 h 1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6" h="1966">
                <a:moveTo>
                  <a:pt x="0" y="1966"/>
                </a:moveTo>
                <a:lnTo>
                  <a:pt x="406" y="1803"/>
                </a:lnTo>
                <a:lnTo>
                  <a:pt x="406" y="0"/>
                </a:lnTo>
                <a:lnTo>
                  <a:pt x="0" y="121"/>
                </a:lnTo>
                <a:lnTo>
                  <a:pt x="0" y="1966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6" name="Freeform 37"/>
          <p:cNvSpPr>
            <a:spLocks/>
          </p:cNvSpPr>
          <p:nvPr/>
        </p:nvSpPr>
        <p:spPr bwMode="auto">
          <a:xfrm>
            <a:off x="6006381" y="2112839"/>
            <a:ext cx="644525" cy="3012479"/>
          </a:xfrm>
          <a:custGeom>
            <a:avLst/>
            <a:gdLst>
              <a:gd name="T0" fmla="*/ 0 w 406"/>
              <a:gd name="T1" fmla="*/ 1966 h 1966"/>
              <a:gd name="T2" fmla="*/ 406 w 406"/>
              <a:gd name="T3" fmla="*/ 1803 h 1966"/>
              <a:gd name="T4" fmla="*/ 406 w 406"/>
              <a:gd name="T5" fmla="*/ 0 h 1966"/>
              <a:gd name="T6" fmla="*/ 0 w 406"/>
              <a:gd name="T7" fmla="*/ 121 h 1966"/>
              <a:gd name="T8" fmla="*/ 0 w 406"/>
              <a:gd name="T9" fmla="*/ 1966 h 1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6" h="1966">
                <a:moveTo>
                  <a:pt x="0" y="1966"/>
                </a:moveTo>
                <a:lnTo>
                  <a:pt x="406" y="1803"/>
                </a:lnTo>
                <a:lnTo>
                  <a:pt x="406" y="0"/>
                </a:lnTo>
                <a:lnTo>
                  <a:pt x="0" y="121"/>
                </a:lnTo>
                <a:lnTo>
                  <a:pt x="0" y="196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7" name="Freeform 38"/>
          <p:cNvSpPr>
            <a:spLocks/>
          </p:cNvSpPr>
          <p:nvPr/>
        </p:nvSpPr>
        <p:spPr bwMode="auto">
          <a:xfrm>
            <a:off x="6006381" y="2311277"/>
            <a:ext cx="644525" cy="3078368"/>
          </a:xfrm>
          <a:custGeom>
            <a:avLst/>
            <a:gdLst>
              <a:gd name="T0" fmla="*/ 406 w 406"/>
              <a:gd name="T1" fmla="*/ 2009 h 2009"/>
              <a:gd name="T2" fmla="*/ 0 w 406"/>
              <a:gd name="T3" fmla="*/ 1843 h 2009"/>
              <a:gd name="T4" fmla="*/ 0 w 406"/>
              <a:gd name="T5" fmla="*/ 0 h 2009"/>
              <a:gd name="T6" fmla="*/ 406 w 406"/>
              <a:gd name="T7" fmla="*/ 123 h 2009"/>
              <a:gd name="T8" fmla="*/ 406 w 406"/>
              <a:gd name="T9" fmla="*/ 2009 h 2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6" h="2009">
                <a:moveTo>
                  <a:pt x="406" y="2009"/>
                </a:moveTo>
                <a:lnTo>
                  <a:pt x="0" y="1843"/>
                </a:lnTo>
                <a:lnTo>
                  <a:pt x="0" y="0"/>
                </a:lnTo>
                <a:lnTo>
                  <a:pt x="406" y="123"/>
                </a:lnTo>
                <a:lnTo>
                  <a:pt x="406" y="200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8" name="Freeform 39"/>
          <p:cNvSpPr>
            <a:spLocks/>
          </p:cNvSpPr>
          <p:nvPr/>
        </p:nvSpPr>
        <p:spPr bwMode="auto">
          <a:xfrm>
            <a:off x="6006381" y="2311277"/>
            <a:ext cx="644525" cy="3078368"/>
          </a:xfrm>
          <a:custGeom>
            <a:avLst/>
            <a:gdLst>
              <a:gd name="T0" fmla="*/ 406 w 406"/>
              <a:gd name="T1" fmla="*/ 2009 h 2009"/>
              <a:gd name="T2" fmla="*/ 0 w 406"/>
              <a:gd name="T3" fmla="*/ 1843 h 2009"/>
              <a:gd name="T4" fmla="*/ 0 w 406"/>
              <a:gd name="T5" fmla="*/ 0 h 2009"/>
              <a:gd name="T6" fmla="*/ 406 w 406"/>
              <a:gd name="T7" fmla="*/ 123 h 2009"/>
              <a:gd name="T8" fmla="*/ 406 w 406"/>
              <a:gd name="T9" fmla="*/ 2009 h 2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6" h="2009">
                <a:moveTo>
                  <a:pt x="406" y="2009"/>
                </a:moveTo>
                <a:lnTo>
                  <a:pt x="0" y="1843"/>
                </a:lnTo>
                <a:lnTo>
                  <a:pt x="0" y="0"/>
                </a:lnTo>
                <a:lnTo>
                  <a:pt x="406" y="123"/>
                </a:lnTo>
                <a:lnTo>
                  <a:pt x="406" y="200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9" name="Freeform 40"/>
          <p:cNvSpPr>
            <a:spLocks/>
          </p:cNvSpPr>
          <p:nvPr/>
        </p:nvSpPr>
        <p:spPr bwMode="auto">
          <a:xfrm>
            <a:off x="6650906" y="2311277"/>
            <a:ext cx="642938" cy="3078368"/>
          </a:xfrm>
          <a:custGeom>
            <a:avLst/>
            <a:gdLst>
              <a:gd name="T0" fmla="*/ 0 w 405"/>
              <a:gd name="T1" fmla="*/ 2009 h 2009"/>
              <a:gd name="T2" fmla="*/ 405 w 405"/>
              <a:gd name="T3" fmla="*/ 1843 h 2009"/>
              <a:gd name="T4" fmla="*/ 405 w 405"/>
              <a:gd name="T5" fmla="*/ 0 h 2009"/>
              <a:gd name="T6" fmla="*/ 0 w 405"/>
              <a:gd name="T7" fmla="*/ 123 h 2009"/>
              <a:gd name="T8" fmla="*/ 0 w 405"/>
              <a:gd name="T9" fmla="*/ 2009 h 2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2009">
                <a:moveTo>
                  <a:pt x="0" y="2009"/>
                </a:moveTo>
                <a:lnTo>
                  <a:pt x="405" y="1843"/>
                </a:lnTo>
                <a:lnTo>
                  <a:pt x="405" y="0"/>
                </a:lnTo>
                <a:lnTo>
                  <a:pt x="0" y="123"/>
                </a:lnTo>
                <a:lnTo>
                  <a:pt x="0" y="200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0" name="Freeform 41"/>
          <p:cNvSpPr>
            <a:spLocks/>
          </p:cNvSpPr>
          <p:nvPr/>
        </p:nvSpPr>
        <p:spPr bwMode="auto">
          <a:xfrm>
            <a:off x="6650906" y="2311277"/>
            <a:ext cx="642938" cy="3078368"/>
          </a:xfrm>
          <a:custGeom>
            <a:avLst/>
            <a:gdLst>
              <a:gd name="T0" fmla="*/ 0 w 405"/>
              <a:gd name="T1" fmla="*/ 2009 h 2009"/>
              <a:gd name="T2" fmla="*/ 405 w 405"/>
              <a:gd name="T3" fmla="*/ 1843 h 2009"/>
              <a:gd name="T4" fmla="*/ 405 w 405"/>
              <a:gd name="T5" fmla="*/ 0 h 2009"/>
              <a:gd name="T6" fmla="*/ 0 w 405"/>
              <a:gd name="T7" fmla="*/ 123 h 2009"/>
              <a:gd name="T8" fmla="*/ 0 w 405"/>
              <a:gd name="T9" fmla="*/ 2009 h 2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2009">
                <a:moveTo>
                  <a:pt x="0" y="2009"/>
                </a:moveTo>
                <a:lnTo>
                  <a:pt x="405" y="1843"/>
                </a:lnTo>
                <a:lnTo>
                  <a:pt x="405" y="0"/>
                </a:lnTo>
                <a:lnTo>
                  <a:pt x="0" y="123"/>
                </a:lnTo>
                <a:lnTo>
                  <a:pt x="0" y="200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1" name="Freeform 42"/>
          <p:cNvSpPr>
            <a:spLocks/>
          </p:cNvSpPr>
          <p:nvPr/>
        </p:nvSpPr>
        <p:spPr bwMode="auto">
          <a:xfrm>
            <a:off x="6650906" y="3819402"/>
            <a:ext cx="0" cy="381540"/>
          </a:xfrm>
          <a:custGeom>
            <a:avLst/>
            <a:gdLst>
              <a:gd name="T0" fmla="*/ 0 h 249"/>
              <a:gd name="T1" fmla="*/ 0 h 249"/>
              <a:gd name="T2" fmla="*/ 249 h 249"/>
              <a:gd name="T3" fmla="*/ 249 h 249"/>
              <a:gd name="T4" fmla="*/ 0 h 249"/>
              <a:gd name="T5" fmla="*/ 0 h 249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</a:cxnLst>
            <a:rect l="0" t="0" r="r" b="b"/>
            <a:pathLst>
              <a:path h="249">
                <a:moveTo>
                  <a:pt x="0" y="0"/>
                </a:moveTo>
                <a:lnTo>
                  <a:pt x="0" y="0"/>
                </a:lnTo>
                <a:lnTo>
                  <a:pt x="0" y="249"/>
                </a:lnTo>
                <a:lnTo>
                  <a:pt x="0" y="249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CD49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2" name="Freeform 43"/>
          <p:cNvSpPr>
            <a:spLocks/>
          </p:cNvSpPr>
          <p:nvPr/>
        </p:nvSpPr>
        <p:spPr bwMode="auto">
          <a:xfrm>
            <a:off x="6650906" y="3819402"/>
            <a:ext cx="0" cy="381540"/>
          </a:xfrm>
          <a:custGeom>
            <a:avLst/>
            <a:gdLst>
              <a:gd name="T0" fmla="*/ 0 h 249"/>
              <a:gd name="T1" fmla="*/ 0 h 249"/>
              <a:gd name="T2" fmla="*/ 249 h 249"/>
              <a:gd name="T3" fmla="*/ 249 h 249"/>
              <a:gd name="T4" fmla="*/ 0 h 249"/>
              <a:gd name="T5" fmla="*/ 0 h 249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</a:cxnLst>
            <a:rect l="0" t="0" r="r" b="b"/>
            <a:pathLst>
              <a:path h="249">
                <a:moveTo>
                  <a:pt x="0" y="0"/>
                </a:moveTo>
                <a:lnTo>
                  <a:pt x="0" y="0"/>
                </a:lnTo>
                <a:lnTo>
                  <a:pt x="0" y="249"/>
                </a:lnTo>
                <a:lnTo>
                  <a:pt x="0" y="24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3" name="Freeform 44"/>
          <p:cNvSpPr>
            <a:spLocks/>
          </p:cNvSpPr>
          <p:nvPr/>
        </p:nvSpPr>
        <p:spPr bwMode="auto">
          <a:xfrm>
            <a:off x="6650906" y="3828927"/>
            <a:ext cx="642938" cy="1363737"/>
          </a:xfrm>
          <a:custGeom>
            <a:avLst/>
            <a:gdLst>
              <a:gd name="T0" fmla="*/ 0 w 405"/>
              <a:gd name="T1" fmla="*/ 0 h 890"/>
              <a:gd name="T2" fmla="*/ 0 w 405"/>
              <a:gd name="T3" fmla="*/ 249 h 890"/>
              <a:gd name="T4" fmla="*/ 405 w 405"/>
              <a:gd name="T5" fmla="*/ 125 h 890"/>
              <a:gd name="T6" fmla="*/ 405 w 405"/>
              <a:gd name="T7" fmla="*/ 890 h 890"/>
              <a:gd name="T8" fmla="*/ 405 w 405"/>
              <a:gd name="T9" fmla="*/ 121 h 890"/>
              <a:gd name="T10" fmla="*/ 0 w 405"/>
              <a:gd name="T11" fmla="*/ 0 h 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5" h="890">
                <a:moveTo>
                  <a:pt x="0" y="0"/>
                </a:moveTo>
                <a:lnTo>
                  <a:pt x="0" y="249"/>
                </a:lnTo>
                <a:lnTo>
                  <a:pt x="405" y="125"/>
                </a:lnTo>
                <a:lnTo>
                  <a:pt x="405" y="890"/>
                </a:lnTo>
                <a:lnTo>
                  <a:pt x="405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4" name="Freeform 45"/>
          <p:cNvSpPr>
            <a:spLocks/>
          </p:cNvSpPr>
          <p:nvPr/>
        </p:nvSpPr>
        <p:spPr bwMode="auto">
          <a:xfrm>
            <a:off x="6650906" y="3819402"/>
            <a:ext cx="642938" cy="1363737"/>
          </a:xfrm>
          <a:custGeom>
            <a:avLst/>
            <a:gdLst>
              <a:gd name="T0" fmla="*/ 0 w 405"/>
              <a:gd name="T1" fmla="*/ 0 h 890"/>
              <a:gd name="T2" fmla="*/ 0 w 405"/>
              <a:gd name="T3" fmla="*/ 249 h 890"/>
              <a:gd name="T4" fmla="*/ 405 w 405"/>
              <a:gd name="T5" fmla="*/ 125 h 890"/>
              <a:gd name="T6" fmla="*/ 405 w 405"/>
              <a:gd name="T7" fmla="*/ 890 h 890"/>
              <a:gd name="T8" fmla="*/ 405 w 405"/>
              <a:gd name="T9" fmla="*/ 121 h 890"/>
              <a:gd name="T10" fmla="*/ 0 w 405"/>
              <a:gd name="T11" fmla="*/ 0 h 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5" h="890">
                <a:moveTo>
                  <a:pt x="0" y="0"/>
                </a:moveTo>
                <a:lnTo>
                  <a:pt x="0" y="249"/>
                </a:lnTo>
                <a:lnTo>
                  <a:pt x="405" y="125"/>
                </a:lnTo>
                <a:lnTo>
                  <a:pt x="405" y="890"/>
                </a:lnTo>
                <a:lnTo>
                  <a:pt x="405" y="121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5" name="Freeform 46"/>
          <p:cNvSpPr>
            <a:spLocks/>
          </p:cNvSpPr>
          <p:nvPr/>
        </p:nvSpPr>
        <p:spPr bwMode="auto">
          <a:xfrm>
            <a:off x="6006381" y="4011490"/>
            <a:ext cx="0" cy="6129"/>
          </a:xfrm>
          <a:custGeom>
            <a:avLst/>
            <a:gdLst>
              <a:gd name="T0" fmla="*/ 0 h 4"/>
              <a:gd name="T1" fmla="*/ 0 h 4"/>
              <a:gd name="T2" fmla="*/ 4 h 4"/>
              <a:gd name="T3" fmla="*/ 0 h 4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</a:cxnLst>
            <a:rect l="0" t="0" r="r" b="b"/>
            <a:pathLst>
              <a:path h="4">
                <a:moveTo>
                  <a:pt x="0" y="0"/>
                </a:moveTo>
                <a:lnTo>
                  <a:pt x="0" y="0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F9D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6" name="Freeform 47"/>
          <p:cNvSpPr>
            <a:spLocks/>
          </p:cNvSpPr>
          <p:nvPr/>
        </p:nvSpPr>
        <p:spPr bwMode="auto">
          <a:xfrm>
            <a:off x="6006381" y="4011490"/>
            <a:ext cx="0" cy="6129"/>
          </a:xfrm>
          <a:custGeom>
            <a:avLst/>
            <a:gdLst>
              <a:gd name="T0" fmla="*/ 0 h 4"/>
              <a:gd name="T1" fmla="*/ 0 h 4"/>
              <a:gd name="T2" fmla="*/ 4 h 4"/>
              <a:gd name="T3" fmla="*/ 0 h 4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</a:cxnLst>
            <a:rect l="0" t="0" r="r" b="b"/>
            <a:pathLst>
              <a:path h="4">
                <a:moveTo>
                  <a:pt x="0" y="0"/>
                </a:moveTo>
                <a:lnTo>
                  <a:pt x="0" y="0"/>
                </a:lnTo>
                <a:lnTo>
                  <a:pt x="0" y="4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7" name="Freeform 48"/>
          <p:cNvSpPr>
            <a:spLocks/>
          </p:cNvSpPr>
          <p:nvPr/>
        </p:nvSpPr>
        <p:spPr bwMode="auto">
          <a:xfrm>
            <a:off x="6006381" y="3828927"/>
            <a:ext cx="644525" cy="1115506"/>
          </a:xfrm>
          <a:custGeom>
            <a:avLst/>
            <a:gdLst>
              <a:gd name="T0" fmla="*/ 406 w 406"/>
              <a:gd name="T1" fmla="*/ 0 h 728"/>
              <a:gd name="T2" fmla="*/ 0 w 406"/>
              <a:gd name="T3" fmla="*/ 121 h 728"/>
              <a:gd name="T4" fmla="*/ 0 w 406"/>
              <a:gd name="T5" fmla="*/ 125 h 728"/>
              <a:gd name="T6" fmla="*/ 406 w 406"/>
              <a:gd name="T7" fmla="*/ 249 h 728"/>
              <a:gd name="T8" fmla="*/ 406 w 406"/>
              <a:gd name="T9" fmla="*/ 728 h 728"/>
              <a:gd name="T10" fmla="*/ 406 w 406"/>
              <a:gd name="T11" fmla="*/ 728 h 728"/>
              <a:gd name="T12" fmla="*/ 406 w 406"/>
              <a:gd name="T13" fmla="*/ 249 h 728"/>
              <a:gd name="T14" fmla="*/ 406 w 406"/>
              <a:gd name="T15" fmla="*/ 0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06" h="728">
                <a:moveTo>
                  <a:pt x="406" y="0"/>
                </a:moveTo>
                <a:lnTo>
                  <a:pt x="0" y="121"/>
                </a:lnTo>
                <a:lnTo>
                  <a:pt x="0" y="125"/>
                </a:lnTo>
                <a:lnTo>
                  <a:pt x="406" y="249"/>
                </a:lnTo>
                <a:lnTo>
                  <a:pt x="406" y="728"/>
                </a:lnTo>
                <a:lnTo>
                  <a:pt x="406" y="728"/>
                </a:lnTo>
                <a:lnTo>
                  <a:pt x="406" y="249"/>
                </a:lnTo>
                <a:lnTo>
                  <a:pt x="406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8" name="Freeform 49"/>
          <p:cNvSpPr>
            <a:spLocks/>
          </p:cNvSpPr>
          <p:nvPr/>
        </p:nvSpPr>
        <p:spPr bwMode="auto">
          <a:xfrm>
            <a:off x="6006381" y="3819402"/>
            <a:ext cx="644525" cy="1115506"/>
          </a:xfrm>
          <a:custGeom>
            <a:avLst/>
            <a:gdLst>
              <a:gd name="T0" fmla="*/ 406 w 406"/>
              <a:gd name="T1" fmla="*/ 0 h 728"/>
              <a:gd name="T2" fmla="*/ 0 w 406"/>
              <a:gd name="T3" fmla="*/ 121 h 728"/>
              <a:gd name="T4" fmla="*/ 0 w 406"/>
              <a:gd name="T5" fmla="*/ 125 h 728"/>
              <a:gd name="T6" fmla="*/ 406 w 406"/>
              <a:gd name="T7" fmla="*/ 249 h 728"/>
              <a:gd name="T8" fmla="*/ 406 w 406"/>
              <a:gd name="T9" fmla="*/ 728 h 728"/>
              <a:gd name="T10" fmla="*/ 406 w 406"/>
              <a:gd name="T11" fmla="*/ 728 h 728"/>
              <a:gd name="T12" fmla="*/ 406 w 406"/>
              <a:gd name="T13" fmla="*/ 249 h 728"/>
              <a:gd name="T14" fmla="*/ 406 w 406"/>
              <a:gd name="T15" fmla="*/ 0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06" h="728">
                <a:moveTo>
                  <a:pt x="406" y="0"/>
                </a:moveTo>
                <a:lnTo>
                  <a:pt x="0" y="121"/>
                </a:lnTo>
                <a:lnTo>
                  <a:pt x="0" y="125"/>
                </a:lnTo>
                <a:lnTo>
                  <a:pt x="406" y="249"/>
                </a:lnTo>
                <a:lnTo>
                  <a:pt x="406" y="728"/>
                </a:lnTo>
                <a:lnTo>
                  <a:pt x="406" y="728"/>
                </a:lnTo>
                <a:lnTo>
                  <a:pt x="406" y="249"/>
                </a:lnTo>
                <a:lnTo>
                  <a:pt x="40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9" name="Freeform 50"/>
          <p:cNvSpPr>
            <a:spLocks/>
          </p:cNvSpPr>
          <p:nvPr/>
        </p:nvSpPr>
        <p:spPr bwMode="auto">
          <a:xfrm>
            <a:off x="6006381" y="4017840"/>
            <a:ext cx="0" cy="1176797"/>
          </a:xfrm>
          <a:custGeom>
            <a:avLst/>
            <a:gdLst>
              <a:gd name="T0" fmla="*/ 0 h 768"/>
              <a:gd name="T1" fmla="*/ 768 h 768"/>
              <a:gd name="T2" fmla="*/ 766 h 768"/>
              <a:gd name="T3" fmla="*/ 0 h 768"/>
              <a:gd name="T4" fmla="*/ 0 h 768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</a:cxnLst>
            <a:rect l="0" t="0" r="r" b="b"/>
            <a:pathLst>
              <a:path h="768">
                <a:moveTo>
                  <a:pt x="0" y="0"/>
                </a:moveTo>
                <a:lnTo>
                  <a:pt x="0" y="768"/>
                </a:lnTo>
                <a:lnTo>
                  <a:pt x="0" y="76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EFC0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0" name="Freeform 51"/>
          <p:cNvSpPr>
            <a:spLocks/>
          </p:cNvSpPr>
          <p:nvPr/>
        </p:nvSpPr>
        <p:spPr bwMode="auto">
          <a:xfrm>
            <a:off x="6006381" y="4017840"/>
            <a:ext cx="0" cy="1176797"/>
          </a:xfrm>
          <a:custGeom>
            <a:avLst/>
            <a:gdLst>
              <a:gd name="T0" fmla="*/ 0 h 768"/>
              <a:gd name="T1" fmla="*/ 768 h 768"/>
              <a:gd name="T2" fmla="*/ 766 h 768"/>
              <a:gd name="T3" fmla="*/ 0 h 768"/>
              <a:gd name="T4" fmla="*/ 0 h 768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</a:cxnLst>
            <a:rect l="0" t="0" r="r" b="b"/>
            <a:pathLst>
              <a:path h="768">
                <a:moveTo>
                  <a:pt x="0" y="0"/>
                </a:moveTo>
                <a:lnTo>
                  <a:pt x="0" y="768"/>
                </a:lnTo>
                <a:lnTo>
                  <a:pt x="0" y="766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1" name="Freeform 52"/>
          <p:cNvSpPr>
            <a:spLocks/>
          </p:cNvSpPr>
          <p:nvPr/>
        </p:nvSpPr>
        <p:spPr bwMode="auto">
          <a:xfrm>
            <a:off x="6006381" y="4017839"/>
            <a:ext cx="644525" cy="1431157"/>
          </a:xfrm>
          <a:custGeom>
            <a:avLst/>
            <a:gdLst>
              <a:gd name="T0" fmla="*/ 0 w 406"/>
              <a:gd name="T1" fmla="*/ 0 h 934"/>
              <a:gd name="T2" fmla="*/ 0 w 406"/>
              <a:gd name="T3" fmla="*/ 766 h 934"/>
              <a:gd name="T4" fmla="*/ 0 w 406"/>
              <a:gd name="T5" fmla="*/ 768 h 934"/>
              <a:gd name="T6" fmla="*/ 406 w 406"/>
              <a:gd name="T7" fmla="*/ 934 h 934"/>
              <a:gd name="T8" fmla="*/ 406 w 406"/>
              <a:gd name="T9" fmla="*/ 603 h 934"/>
              <a:gd name="T10" fmla="*/ 406 w 406"/>
              <a:gd name="T11" fmla="*/ 124 h 934"/>
              <a:gd name="T12" fmla="*/ 0 w 406"/>
              <a:gd name="T13" fmla="*/ 0 h 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6" h="934">
                <a:moveTo>
                  <a:pt x="0" y="0"/>
                </a:moveTo>
                <a:lnTo>
                  <a:pt x="0" y="766"/>
                </a:lnTo>
                <a:lnTo>
                  <a:pt x="0" y="768"/>
                </a:lnTo>
                <a:lnTo>
                  <a:pt x="406" y="934"/>
                </a:lnTo>
                <a:lnTo>
                  <a:pt x="406" y="603"/>
                </a:lnTo>
                <a:lnTo>
                  <a:pt x="406" y="1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2" name="Freeform 53"/>
          <p:cNvSpPr>
            <a:spLocks/>
          </p:cNvSpPr>
          <p:nvPr/>
        </p:nvSpPr>
        <p:spPr bwMode="auto">
          <a:xfrm>
            <a:off x="6006381" y="4017839"/>
            <a:ext cx="644525" cy="1431157"/>
          </a:xfrm>
          <a:custGeom>
            <a:avLst/>
            <a:gdLst>
              <a:gd name="T0" fmla="*/ 0 w 406"/>
              <a:gd name="T1" fmla="*/ 0 h 934"/>
              <a:gd name="T2" fmla="*/ 0 w 406"/>
              <a:gd name="T3" fmla="*/ 766 h 934"/>
              <a:gd name="T4" fmla="*/ 0 w 406"/>
              <a:gd name="T5" fmla="*/ 768 h 934"/>
              <a:gd name="T6" fmla="*/ 406 w 406"/>
              <a:gd name="T7" fmla="*/ 934 h 934"/>
              <a:gd name="T8" fmla="*/ 406 w 406"/>
              <a:gd name="T9" fmla="*/ 603 h 934"/>
              <a:gd name="T10" fmla="*/ 406 w 406"/>
              <a:gd name="T11" fmla="*/ 124 h 934"/>
              <a:gd name="T12" fmla="*/ 0 w 406"/>
              <a:gd name="T13" fmla="*/ 0 h 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6" h="934">
                <a:moveTo>
                  <a:pt x="0" y="0"/>
                </a:moveTo>
                <a:lnTo>
                  <a:pt x="0" y="766"/>
                </a:lnTo>
                <a:lnTo>
                  <a:pt x="0" y="768"/>
                </a:lnTo>
                <a:lnTo>
                  <a:pt x="406" y="934"/>
                </a:lnTo>
                <a:lnTo>
                  <a:pt x="406" y="603"/>
                </a:lnTo>
                <a:lnTo>
                  <a:pt x="406" y="124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3" name="Freeform 54"/>
          <p:cNvSpPr>
            <a:spLocks/>
          </p:cNvSpPr>
          <p:nvPr/>
        </p:nvSpPr>
        <p:spPr bwMode="auto">
          <a:xfrm>
            <a:off x="6650906" y="4214689"/>
            <a:ext cx="0" cy="1241153"/>
          </a:xfrm>
          <a:custGeom>
            <a:avLst/>
            <a:gdLst>
              <a:gd name="T0" fmla="*/ 0 h 810"/>
              <a:gd name="T1" fmla="*/ 0 h 810"/>
              <a:gd name="T2" fmla="*/ 479 h 810"/>
              <a:gd name="T3" fmla="*/ 810 h 810"/>
              <a:gd name="T4" fmla="*/ 0 h 810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</a:cxnLst>
            <a:rect l="0" t="0" r="r" b="b"/>
            <a:pathLst>
              <a:path h="810">
                <a:moveTo>
                  <a:pt x="0" y="0"/>
                </a:moveTo>
                <a:lnTo>
                  <a:pt x="0" y="0"/>
                </a:lnTo>
                <a:lnTo>
                  <a:pt x="0" y="479"/>
                </a:lnTo>
                <a:lnTo>
                  <a:pt x="0" y="810"/>
                </a:lnTo>
                <a:lnTo>
                  <a:pt x="0" y="0"/>
                </a:lnTo>
                <a:close/>
              </a:path>
            </a:pathLst>
          </a:custGeom>
          <a:solidFill>
            <a:srgbClr val="D74E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4" name="Freeform 55"/>
          <p:cNvSpPr>
            <a:spLocks/>
          </p:cNvSpPr>
          <p:nvPr/>
        </p:nvSpPr>
        <p:spPr bwMode="auto">
          <a:xfrm>
            <a:off x="6650906" y="4214689"/>
            <a:ext cx="0" cy="1241153"/>
          </a:xfrm>
          <a:custGeom>
            <a:avLst/>
            <a:gdLst>
              <a:gd name="T0" fmla="*/ 0 h 810"/>
              <a:gd name="T1" fmla="*/ 0 h 810"/>
              <a:gd name="T2" fmla="*/ 479 h 810"/>
              <a:gd name="T3" fmla="*/ 810 h 810"/>
              <a:gd name="T4" fmla="*/ 0 h 810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</a:cxnLst>
            <a:rect l="0" t="0" r="r" b="b"/>
            <a:pathLst>
              <a:path h="810">
                <a:moveTo>
                  <a:pt x="0" y="0"/>
                </a:moveTo>
                <a:lnTo>
                  <a:pt x="0" y="0"/>
                </a:lnTo>
                <a:lnTo>
                  <a:pt x="0" y="479"/>
                </a:lnTo>
                <a:lnTo>
                  <a:pt x="0" y="81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5" name="Freeform 56"/>
          <p:cNvSpPr>
            <a:spLocks/>
          </p:cNvSpPr>
          <p:nvPr/>
        </p:nvSpPr>
        <p:spPr bwMode="auto">
          <a:xfrm>
            <a:off x="6650906" y="4017839"/>
            <a:ext cx="642938" cy="1431157"/>
          </a:xfrm>
          <a:custGeom>
            <a:avLst/>
            <a:gdLst>
              <a:gd name="T0" fmla="*/ 405 w 405"/>
              <a:gd name="T1" fmla="*/ 0 h 934"/>
              <a:gd name="T2" fmla="*/ 0 w 405"/>
              <a:gd name="T3" fmla="*/ 124 h 934"/>
              <a:gd name="T4" fmla="*/ 0 w 405"/>
              <a:gd name="T5" fmla="*/ 934 h 934"/>
              <a:gd name="T6" fmla="*/ 405 w 405"/>
              <a:gd name="T7" fmla="*/ 768 h 934"/>
              <a:gd name="T8" fmla="*/ 405 w 405"/>
              <a:gd name="T9" fmla="*/ 765 h 934"/>
              <a:gd name="T10" fmla="*/ 405 w 405"/>
              <a:gd name="T11" fmla="*/ 0 h 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5" h="934">
                <a:moveTo>
                  <a:pt x="405" y="0"/>
                </a:moveTo>
                <a:lnTo>
                  <a:pt x="0" y="124"/>
                </a:lnTo>
                <a:lnTo>
                  <a:pt x="0" y="934"/>
                </a:lnTo>
                <a:lnTo>
                  <a:pt x="405" y="768"/>
                </a:lnTo>
                <a:lnTo>
                  <a:pt x="405" y="765"/>
                </a:lnTo>
                <a:lnTo>
                  <a:pt x="405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6" name="Freeform 57"/>
          <p:cNvSpPr>
            <a:spLocks/>
          </p:cNvSpPr>
          <p:nvPr/>
        </p:nvSpPr>
        <p:spPr bwMode="auto">
          <a:xfrm>
            <a:off x="6650906" y="4017839"/>
            <a:ext cx="642938" cy="1431157"/>
          </a:xfrm>
          <a:custGeom>
            <a:avLst/>
            <a:gdLst>
              <a:gd name="T0" fmla="*/ 405 w 405"/>
              <a:gd name="T1" fmla="*/ 0 h 934"/>
              <a:gd name="T2" fmla="*/ 0 w 405"/>
              <a:gd name="T3" fmla="*/ 124 h 934"/>
              <a:gd name="T4" fmla="*/ 0 w 405"/>
              <a:gd name="T5" fmla="*/ 934 h 934"/>
              <a:gd name="T6" fmla="*/ 405 w 405"/>
              <a:gd name="T7" fmla="*/ 768 h 934"/>
              <a:gd name="T8" fmla="*/ 405 w 405"/>
              <a:gd name="T9" fmla="*/ 765 h 934"/>
              <a:gd name="T10" fmla="*/ 405 w 405"/>
              <a:gd name="T11" fmla="*/ 0 h 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5" h="934">
                <a:moveTo>
                  <a:pt x="405" y="0"/>
                </a:moveTo>
                <a:lnTo>
                  <a:pt x="0" y="124"/>
                </a:lnTo>
                <a:lnTo>
                  <a:pt x="0" y="934"/>
                </a:lnTo>
                <a:lnTo>
                  <a:pt x="405" y="768"/>
                </a:lnTo>
                <a:lnTo>
                  <a:pt x="405" y="765"/>
                </a:lnTo>
                <a:lnTo>
                  <a:pt x="405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7" name="Freeform 58"/>
          <p:cNvSpPr>
            <a:spLocks/>
          </p:cNvSpPr>
          <p:nvPr/>
        </p:nvSpPr>
        <p:spPr bwMode="auto">
          <a:xfrm>
            <a:off x="5224141" y="2112840"/>
            <a:ext cx="641350" cy="3010947"/>
          </a:xfrm>
          <a:custGeom>
            <a:avLst/>
            <a:gdLst>
              <a:gd name="T0" fmla="*/ 404 w 404"/>
              <a:gd name="T1" fmla="*/ 1965 h 1965"/>
              <a:gd name="T2" fmla="*/ 0 w 404"/>
              <a:gd name="T3" fmla="*/ 1802 h 1965"/>
              <a:gd name="T4" fmla="*/ 0 w 404"/>
              <a:gd name="T5" fmla="*/ 0 h 1965"/>
              <a:gd name="T6" fmla="*/ 404 w 404"/>
              <a:gd name="T7" fmla="*/ 121 h 1965"/>
              <a:gd name="T8" fmla="*/ 404 w 404"/>
              <a:gd name="T9" fmla="*/ 1965 h 1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4" h="1965">
                <a:moveTo>
                  <a:pt x="404" y="1965"/>
                </a:moveTo>
                <a:lnTo>
                  <a:pt x="0" y="1802"/>
                </a:lnTo>
                <a:lnTo>
                  <a:pt x="0" y="0"/>
                </a:lnTo>
                <a:lnTo>
                  <a:pt x="404" y="121"/>
                </a:lnTo>
                <a:lnTo>
                  <a:pt x="404" y="1965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8" name="Freeform 59"/>
          <p:cNvSpPr>
            <a:spLocks/>
          </p:cNvSpPr>
          <p:nvPr/>
        </p:nvSpPr>
        <p:spPr bwMode="auto">
          <a:xfrm>
            <a:off x="5224141" y="2112840"/>
            <a:ext cx="641350" cy="3010947"/>
          </a:xfrm>
          <a:custGeom>
            <a:avLst/>
            <a:gdLst>
              <a:gd name="T0" fmla="*/ 404 w 404"/>
              <a:gd name="T1" fmla="*/ 1965 h 1965"/>
              <a:gd name="T2" fmla="*/ 0 w 404"/>
              <a:gd name="T3" fmla="*/ 1802 h 1965"/>
              <a:gd name="T4" fmla="*/ 0 w 404"/>
              <a:gd name="T5" fmla="*/ 0 h 1965"/>
              <a:gd name="T6" fmla="*/ 404 w 404"/>
              <a:gd name="T7" fmla="*/ 121 h 1965"/>
              <a:gd name="T8" fmla="*/ 404 w 404"/>
              <a:gd name="T9" fmla="*/ 1965 h 1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4" h="1965">
                <a:moveTo>
                  <a:pt x="404" y="1965"/>
                </a:moveTo>
                <a:lnTo>
                  <a:pt x="0" y="1802"/>
                </a:lnTo>
                <a:lnTo>
                  <a:pt x="0" y="0"/>
                </a:lnTo>
                <a:lnTo>
                  <a:pt x="404" y="121"/>
                </a:lnTo>
                <a:lnTo>
                  <a:pt x="404" y="196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9" name="Freeform 60"/>
          <p:cNvSpPr>
            <a:spLocks/>
          </p:cNvSpPr>
          <p:nvPr/>
        </p:nvSpPr>
        <p:spPr bwMode="auto">
          <a:xfrm>
            <a:off x="4581204" y="2112839"/>
            <a:ext cx="642938" cy="3012479"/>
          </a:xfrm>
          <a:custGeom>
            <a:avLst/>
            <a:gdLst>
              <a:gd name="T0" fmla="*/ 0 w 405"/>
              <a:gd name="T1" fmla="*/ 1966 h 1966"/>
              <a:gd name="T2" fmla="*/ 405 w 405"/>
              <a:gd name="T3" fmla="*/ 1803 h 1966"/>
              <a:gd name="T4" fmla="*/ 405 w 405"/>
              <a:gd name="T5" fmla="*/ 0 h 1966"/>
              <a:gd name="T6" fmla="*/ 0 w 405"/>
              <a:gd name="T7" fmla="*/ 121 h 1966"/>
              <a:gd name="T8" fmla="*/ 0 w 405"/>
              <a:gd name="T9" fmla="*/ 1966 h 1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1966">
                <a:moveTo>
                  <a:pt x="0" y="1966"/>
                </a:moveTo>
                <a:lnTo>
                  <a:pt x="405" y="1803"/>
                </a:lnTo>
                <a:lnTo>
                  <a:pt x="405" y="0"/>
                </a:lnTo>
                <a:lnTo>
                  <a:pt x="0" y="121"/>
                </a:lnTo>
                <a:lnTo>
                  <a:pt x="0" y="1966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0" name="Freeform 61"/>
          <p:cNvSpPr>
            <a:spLocks/>
          </p:cNvSpPr>
          <p:nvPr/>
        </p:nvSpPr>
        <p:spPr bwMode="auto">
          <a:xfrm>
            <a:off x="4581204" y="2112839"/>
            <a:ext cx="642938" cy="3012479"/>
          </a:xfrm>
          <a:custGeom>
            <a:avLst/>
            <a:gdLst>
              <a:gd name="T0" fmla="*/ 0 w 405"/>
              <a:gd name="T1" fmla="*/ 1966 h 1966"/>
              <a:gd name="T2" fmla="*/ 405 w 405"/>
              <a:gd name="T3" fmla="*/ 1803 h 1966"/>
              <a:gd name="T4" fmla="*/ 405 w 405"/>
              <a:gd name="T5" fmla="*/ 0 h 1966"/>
              <a:gd name="T6" fmla="*/ 0 w 405"/>
              <a:gd name="T7" fmla="*/ 121 h 1966"/>
              <a:gd name="T8" fmla="*/ 0 w 405"/>
              <a:gd name="T9" fmla="*/ 1966 h 1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1966">
                <a:moveTo>
                  <a:pt x="0" y="1966"/>
                </a:moveTo>
                <a:lnTo>
                  <a:pt x="405" y="1803"/>
                </a:lnTo>
                <a:lnTo>
                  <a:pt x="405" y="0"/>
                </a:lnTo>
                <a:lnTo>
                  <a:pt x="0" y="121"/>
                </a:lnTo>
                <a:lnTo>
                  <a:pt x="0" y="196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1" name="Freeform 62"/>
          <p:cNvSpPr>
            <a:spLocks/>
          </p:cNvSpPr>
          <p:nvPr/>
        </p:nvSpPr>
        <p:spPr bwMode="auto">
          <a:xfrm>
            <a:off x="4581204" y="2311277"/>
            <a:ext cx="642938" cy="3078368"/>
          </a:xfrm>
          <a:custGeom>
            <a:avLst/>
            <a:gdLst>
              <a:gd name="T0" fmla="*/ 405 w 405"/>
              <a:gd name="T1" fmla="*/ 2009 h 2009"/>
              <a:gd name="T2" fmla="*/ 0 w 405"/>
              <a:gd name="T3" fmla="*/ 1843 h 2009"/>
              <a:gd name="T4" fmla="*/ 0 w 405"/>
              <a:gd name="T5" fmla="*/ 0 h 2009"/>
              <a:gd name="T6" fmla="*/ 405 w 405"/>
              <a:gd name="T7" fmla="*/ 123 h 2009"/>
              <a:gd name="T8" fmla="*/ 405 w 405"/>
              <a:gd name="T9" fmla="*/ 2009 h 2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2009">
                <a:moveTo>
                  <a:pt x="405" y="2009"/>
                </a:moveTo>
                <a:lnTo>
                  <a:pt x="0" y="1843"/>
                </a:lnTo>
                <a:lnTo>
                  <a:pt x="0" y="0"/>
                </a:lnTo>
                <a:lnTo>
                  <a:pt x="405" y="123"/>
                </a:lnTo>
                <a:lnTo>
                  <a:pt x="405" y="2009"/>
                </a:lnTo>
                <a:close/>
              </a:path>
            </a:pathLst>
          </a:custGeom>
          <a:solidFill>
            <a:srgbClr val="B6B6B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2" name="Freeform 63"/>
          <p:cNvSpPr>
            <a:spLocks/>
          </p:cNvSpPr>
          <p:nvPr/>
        </p:nvSpPr>
        <p:spPr bwMode="auto">
          <a:xfrm>
            <a:off x="4581204" y="2311277"/>
            <a:ext cx="642938" cy="3078368"/>
          </a:xfrm>
          <a:custGeom>
            <a:avLst/>
            <a:gdLst>
              <a:gd name="T0" fmla="*/ 405 w 405"/>
              <a:gd name="T1" fmla="*/ 2009 h 2009"/>
              <a:gd name="T2" fmla="*/ 0 w 405"/>
              <a:gd name="T3" fmla="*/ 1843 h 2009"/>
              <a:gd name="T4" fmla="*/ 0 w 405"/>
              <a:gd name="T5" fmla="*/ 0 h 2009"/>
              <a:gd name="T6" fmla="*/ 405 w 405"/>
              <a:gd name="T7" fmla="*/ 123 h 2009"/>
              <a:gd name="T8" fmla="*/ 405 w 405"/>
              <a:gd name="T9" fmla="*/ 2009 h 2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2009">
                <a:moveTo>
                  <a:pt x="405" y="2009"/>
                </a:moveTo>
                <a:lnTo>
                  <a:pt x="0" y="1843"/>
                </a:lnTo>
                <a:lnTo>
                  <a:pt x="0" y="0"/>
                </a:lnTo>
                <a:lnTo>
                  <a:pt x="405" y="123"/>
                </a:lnTo>
                <a:lnTo>
                  <a:pt x="405" y="200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3" name="Freeform 64"/>
          <p:cNvSpPr>
            <a:spLocks/>
          </p:cNvSpPr>
          <p:nvPr/>
        </p:nvSpPr>
        <p:spPr bwMode="auto">
          <a:xfrm>
            <a:off x="5224141" y="2311277"/>
            <a:ext cx="641350" cy="3078368"/>
          </a:xfrm>
          <a:custGeom>
            <a:avLst/>
            <a:gdLst>
              <a:gd name="T0" fmla="*/ 0 w 404"/>
              <a:gd name="T1" fmla="*/ 2009 h 2009"/>
              <a:gd name="T2" fmla="*/ 404 w 404"/>
              <a:gd name="T3" fmla="*/ 1843 h 2009"/>
              <a:gd name="T4" fmla="*/ 404 w 404"/>
              <a:gd name="T5" fmla="*/ 0 h 2009"/>
              <a:gd name="T6" fmla="*/ 0 w 404"/>
              <a:gd name="T7" fmla="*/ 123 h 2009"/>
              <a:gd name="T8" fmla="*/ 0 w 404"/>
              <a:gd name="T9" fmla="*/ 2009 h 2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4" h="2009">
                <a:moveTo>
                  <a:pt x="0" y="2009"/>
                </a:moveTo>
                <a:lnTo>
                  <a:pt x="404" y="1843"/>
                </a:lnTo>
                <a:lnTo>
                  <a:pt x="404" y="0"/>
                </a:lnTo>
                <a:lnTo>
                  <a:pt x="0" y="123"/>
                </a:lnTo>
                <a:lnTo>
                  <a:pt x="0" y="2009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4" name="Freeform 65"/>
          <p:cNvSpPr>
            <a:spLocks/>
          </p:cNvSpPr>
          <p:nvPr/>
        </p:nvSpPr>
        <p:spPr bwMode="auto">
          <a:xfrm>
            <a:off x="5224141" y="2311277"/>
            <a:ext cx="641350" cy="3078368"/>
          </a:xfrm>
          <a:custGeom>
            <a:avLst/>
            <a:gdLst>
              <a:gd name="T0" fmla="*/ 0 w 404"/>
              <a:gd name="T1" fmla="*/ 2009 h 2009"/>
              <a:gd name="T2" fmla="*/ 404 w 404"/>
              <a:gd name="T3" fmla="*/ 1843 h 2009"/>
              <a:gd name="T4" fmla="*/ 404 w 404"/>
              <a:gd name="T5" fmla="*/ 0 h 2009"/>
              <a:gd name="T6" fmla="*/ 0 w 404"/>
              <a:gd name="T7" fmla="*/ 123 h 2009"/>
              <a:gd name="T8" fmla="*/ 0 w 404"/>
              <a:gd name="T9" fmla="*/ 2009 h 2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4" h="2009">
                <a:moveTo>
                  <a:pt x="0" y="2009"/>
                </a:moveTo>
                <a:lnTo>
                  <a:pt x="404" y="1843"/>
                </a:lnTo>
                <a:lnTo>
                  <a:pt x="404" y="0"/>
                </a:lnTo>
                <a:lnTo>
                  <a:pt x="0" y="123"/>
                </a:lnTo>
                <a:lnTo>
                  <a:pt x="0" y="200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5" name="Freeform 66"/>
          <p:cNvSpPr>
            <a:spLocks/>
          </p:cNvSpPr>
          <p:nvPr/>
        </p:nvSpPr>
        <p:spPr bwMode="auto">
          <a:xfrm>
            <a:off x="5865491" y="3241552"/>
            <a:ext cx="4763" cy="1903102"/>
          </a:xfrm>
          <a:custGeom>
            <a:avLst/>
            <a:gdLst>
              <a:gd name="T0" fmla="*/ 0 w 3"/>
              <a:gd name="T1" fmla="*/ 0 h 1242"/>
              <a:gd name="T2" fmla="*/ 0 w 3"/>
              <a:gd name="T3" fmla="*/ 16 h 1242"/>
              <a:gd name="T4" fmla="*/ 0 w 3"/>
              <a:gd name="T5" fmla="*/ 1242 h 1242"/>
              <a:gd name="T6" fmla="*/ 3 w 3"/>
              <a:gd name="T7" fmla="*/ 1242 h 1242"/>
              <a:gd name="T8" fmla="*/ 3 w 3"/>
              <a:gd name="T9" fmla="*/ 0 h 1242"/>
              <a:gd name="T10" fmla="*/ 0 w 3"/>
              <a:gd name="T11" fmla="*/ 0 h 1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" h="1242">
                <a:moveTo>
                  <a:pt x="0" y="0"/>
                </a:moveTo>
                <a:lnTo>
                  <a:pt x="0" y="16"/>
                </a:lnTo>
                <a:lnTo>
                  <a:pt x="0" y="1242"/>
                </a:lnTo>
                <a:lnTo>
                  <a:pt x="3" y="1242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C6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6" name="Freeform 67"/>
          <p:cNvSpPr>
            <a:spLocks/>
          </p:cNvSpPr>
          <p:nvPr/>
        </p:nvSpPr>
        <p:spPr bwMode="auto">
          <a:xfrm>
            <a:off x="5865491" y="3241552"/>
            <a:ext cx="4763" cy="1903102"/>
          </a:xfrm>
          <a:custGeom>
            <a:avLst/>
            <a:gdLst>
              <a:gd name="T0" fmla="*/ 0 w 3"/>
              <a:gd name="T1" fmla="*/ 0 h 1242"/>
              <a:gd name="T2" fmla="*/ 0 w 3"/>
              <a:gd name="T3" fmla="*/ 16 h 1242"/>
              <a:gd name="T4" fmla="*/ 0 w 3"/>
              <a:gd name="T5" fmla="*/ 1242 h 1242"/>
              <a:gd name="T6" fmla="*/ 3 w 3"/>
              <a:gd name="T7" fmla="*/ 1242 h 1242"/>
              <a:gd name="T8" fmla="*/ 3 w 3"/>
              <a:gd name="T9" fmla="*/ 0 h 1242"/>
              <a:gd name="T10" fmla="*/ 0 w 3"/>
              <a:gd name="T11" fmla="*/ 0 h 1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" h="1242">
                <a:moveTo>
                  <a:pt x="0" y="0"/>
                </a:moveTo>
                <a:lnTo>
                  <a:pt x="0" y="16"/>
                </a:lnTo>
                <a:lnTo>
                  <a:pt x="0" y="1242"/>
                </a:lnTo>
                <a:lnTo>
                  <a:pt x="3" y="1242"/>
                </a:lnTo>
                <a:lnTo>
                  <a:pt x="3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7" name="Freeform 68"/>
          <p:cNvSpPr>
            <a:spLocks/>
          </p:cNvSpPr>
          <p:nvPr/>
        </p:nvSpPr>
        <p:spPr bwMode="auto">
          <a:xfrm>
            <a:off x="5225729" y="4063141"/>
            <a:ext cx="639762" cy="340064"/>
          </a:xfrm>
          <a:custGeom>
            <a:avLst/>
            <a:gdLst>
              <a:gd name="T0" fmla="*/ 0 w 402"/>
              <a:gd name="T1" fmla="*/ 0 h 259"/>
              <a:gd name="T2" fmla="*/ 0 w 402"/>
              <a:gd name="T3" fmla="*/ 259 h 259"/>
              <a:gd name="T4" fmla="*/ 402 w 402"/>
              <a:gd name="T5" fmla="*/ 137 h 259"/>
              <a:gd name="T6" fmla="*/ 402 w 402"/>
              <a:gd name="T7" fmla="*/ 121 h 259"/>
              <a:gd name="T8" fmla="*/ 0 w 402"/>
              <a:gd name="T9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2" h="259">
                <a:moveTo>
                  <a:pt x="0" y="0"/>
                </a:moveTo>
                <a:lnTo>
                  <a:pt x="0" y="259"/>
                </a:lnTo>
                <a:lnTo>
                  <a:pt x="402" y="137"/>
                </a:lnTo>
                <a:lnTo>
                  <a:pt x="402" y="121"/>
                </a:lnTo>
                <a:lnTo>
                  <a:pt x="0" y="0"/>
                </a:lnTo>
                <a:close/>
              </a:path>
            </a:pathLst>
          </a:custGeom>
          <a:solidFill>
            <a:srgbClr val="B6B6B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8" name="Freeform 69"/>
          <p:cNvSpPr>
            <a:spLocks/>
          </p:cNvSpPr>
          <p:nvPr/>
        </p:nvSpPr>
        <p:spPr bwMode="auto">
          <a:xfrm>
            <a:off x="5227316" y="3049464"/>
            <a:ext cx="638175" cy="396863"/>
          </a:xfrm>
          <a:custGeom>
            <a:avLst/>
            <a:gdLst>
              <a:gd name="T0" fmla="*/ 0 w 402"/>
              <a:gd name="T1" fmla="*/ 0 h 259"/>
              <a:gd name="T2" fmla="*/ 0 w 402"/>
              <a:gd name="T3" fmla="*/ 259 h 259"/>
              <a:gd name="T4" fmla="*/ 402 w 402"/>
              <a:gd name="T5" fmla="*/ 137 h 259"/>
              <a:gd name="T6" fmla="*/ 402 w 402"/>
              <a:gd name="T7" fmla="*/ 121 h 259"/>
              <a:gd name="T8" fmla="*/ 0 w 402"/>
              <a:gd name="T9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2" h="259">
                <a:moveTo>
                  <a:pt x="0" y="0"/>
                </a:moveTo>
                <a:lnTo>
                  <a:pt x="0" y="259"/>
                </a:lnTo>
                <a:lnTo>
                  <a:pt x="402" y="137"/>
                </a:lnTo>
                <a:lnTo>
                  <a:pt x="402" y="121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9" name="Freeform 70"/>
          <p:cNvSpPr>
            <a:spLocks/>
          </p:cNvSpPr>
          <p:nvPr/>
        </p:nvSpPr>
        <p:spPr bwMode="auto">
          <a:xfrm>
            <a:off x="4589960" y="4063140"/>
            <a:ext cx="635768" cy="1673586"/>
          </a:xfrm>
          <a:custGeom>
            <a:avLst/>
            <a:gdLst>
              <a:gd name="T0" fmla="*/ 403 w 403"/>
              <a:gd name="T1" fmla="*/ 0 h 1363"/>
              <a:gd name="T2" fmla="*/ 0 w 403"/>
              <a:gd name="T3" fmla="*/ 119 h 1363"/>
              <a:gd name="T4" fmla="*/ 0 w 403"/>
              <a:gd name="T5" fmla="*/ 1363 h 1363"/>
              <a:gd name="T6" fmla="*/ 0 w 403"/>
              <a:gd name="T7" fmla="*/ 135 h 1363"/>
              <a:gd name="T8" fmla="*/ 403 w 403"/>
              <a:gd name="T9" fmla="*/ 257 h 1363"/>
              <a:gd name="T10" fmla="*/ 403 w 403"/>
              <a:gd name="T11" fmla="*/ 0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3" h="1363">
                <a:moveTo>
                  <a:pt x="403" y="0"/>
                </a:moveTo>
                <a:lnTo>
                  <a:pt x="0" y="119"/>
                </a:lnTo>
                <a:lnTo>
                  <a:pt x="0" y="1363"/>
                </a:lnTo>
                <a:lnTo>
                  <a:pt x="0" y="135"/>
                </a:lnTo>
                <a:lnTo>
                  <a:pt x="403" y="257"/>
                </a:lnTo>
                <a:lnTo>
                  <a:pt x="403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80" name="Freeform 71"/>
          <p:cNvSpPr>
            <a:spLocks/>
          </p:cNvSpPr>
          <p:nvPr/>
        </p:nvSpPr>
        <p:spPr bwMode="auto">
          <a:xfrm>
            <a:off x="4584379" y="3052639"/>
            <a:ext cx="639763" cy="2088509"/>
          </a:xfrm>
          <a:custGeom>
            <a:avLst/>
            <a:gdLst>
              <a:gd name="T0" fmla="*/ 403 w 403"/>
              <a:gd name="T1" fmla="*/ 0 h 1363"/>
              <a:gd name="T2" fmla="*/ 0 w 403"/>
              <a:gd name="T3" fmla="*/ 119 h 1363"/>
              <a:gd name="T4" fmla="*/ 0 w 403"/>
              <a:gd name="T5" fmla="*/ 1363 h 1363"/>
              <a:gd name="T6" fmla="*/ 0 w 403"/>
              <a:gd name="T7" fmla="*/ 135 h 1363"/>
              <a:gd name="T8" fmla="*/ 403 w 403"/>
              <a:gd name="T9" fmla="*/ 257 h 1363"/>
              <a:gd name="T10" fmla="*/ 403 w 403"/>
              <a:gd name="T11" fmla="*/ 0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3" h="1363">
                <a:moveTo>
                  <a:pt x="403" y="0"/>
                </a:moveTo>
                <a:lnTo>
                  <a:pt x="0" y="119"/>
                </a:lnTo>
                <a:lnTo>
                  <a:pt x="0" y="1363"/>
                </a:lnTo>
                <a:lnTo>
                  <a:pt x="0" y="135"/>
                </a:lnTo>
                <a:lnTo>
                  <a:pt x="403" y="257"/>
                </a:lnTo>
                <a:lnTo>
                  <a:pt x="40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81" name="Freeform 72"/>
          <p:cNvSpPr>
            <a:spLocks/>
          </p:cNvSpPr>
          <p:nvPr/>
        </p:nvSpPr>
        <p:spPr bwMode="auto">
          <a:xfrm>
            <a:off x="5224141" y="3049465"/>
            <a:ext cx="3175" cy="398395"/>
          </a:xfrm>
          <a:custGeom>
            <a:avLst/>
            <a:gdLst>
              <a:gd name="T0" fmla="*/ 2 w 2"/>
              <a:gd name="T1" fmla="*/ 0 h 260"/>
              <a:gd name="T2" fmla="*/ 0 w 2"/>
              <a:gd name="T3" fmla="*/ 2 h 260"/>
              <a:gd name="T4" fmla="*/ 0 w 2"/>
              <a:gd name="T5" fmla="*/ 259 h 260"/>
              <a:gd name="T6" fmla="*/ 1 w 2"/>
              <a:gd name="T7" fmla="*/ 260 h 260"/>
              <a:gd name="T8" fmla="*/ 2 w 2"/>
              <a:gd name="T9" fmla="*/ 259 h 260"/>
              <a:gd name="T10" fmla="*/ 2 w 2"/>
              <a:gd name="T11" fmla="*/ 0 h 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" h="260">
                <a:moveTo>
                  <a:pt x="2" y="0"/>
                </a:moveTo>
                <a:lnTo>
                  <a:pt x="0" y="2"/>
                </a:lnTo>
                <a:lnTo>
                  <a:pt x="0" y="259"/>
                </a:lnTo>
                <a:lnTo>
                  <a:pt x="1" y="260"/>
                </a:lnTo>
                <a:lnTo>
                  <a:pt x="2" y="259"/>
                </a:lnTo>
                <a:lnTo>
                  <a:pt x="2" y="0"/>
                </a:lnTo>
                <a:close/>
              </a:path>
            </a:pathLst>
          </a:custGeom>
          <a:solidFill>
            <a:srgbClr val="80C8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82" name="Freeform 73"/>
          <p:cNvSpPr>
            <a:spLocks/>
          </p:cNvSpPr>
          <p:nvPr/>
        </p:nvSpPr>
        <p:spPr bwMode="auto">
          <a:xfrm>
            <a:off x="5224141" y="3049465"/>
            <a:ext cx="3175" cy="398395"/>
          </a:xfrm>
          <a:custGeom>
            <a:avLst/>
            <a:gdLst>
              <a:gd name="T0" fmla="*/ 2 w 2"/>
              <a:gd name="T1" fmla="*/ 0 h 260"/>
              <a:gd name="T2" fmla="*/ 0 w 2"/>
              <a:gd name="T3" fmla="*/ 2 h 260"/>
              <a:gd name="T4" fmla="*/ 0 w 2"/>
              <a:gd name="T5" fmla="*/ 259 h 260"/>
              <a:gd name="T6" fmla="*/ 1 w 2"/>
              <a:gd name="T7" fmla="*/ 260 h 260"/>
              <a:gd name="T8" fmla="*/ 2 w 2"/>
              <a:gd name="T9" fmla="*/ 259 h 260"/>
              <a:gd name="T10" fmla="*/ 2 w 2"/>
              <a:gd name="T11" fmla="*/ 0 h 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" h="260">
                <a:moveTo>
                  <a:pt x="2" y="0"/>
                </a:moveTo>
                <a:lnTo>
                  <a:pt x="0" y="2"/>
                </a:lnTo>
                <a:lnTo>
                  <a:pt x="0" y="259"/>
                </a:lnTo>
                <a:lnTo>
                  <a:pt x="1" y="260"/>
                </a:lnTo>
                <a:lnTo>
                  <a:pt x="2" y="259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83" name="Freeform 74"/>
          <p:cNvSpPr>
            <a:spLocks/>
          </p:cNvSpPr>
          <p:nvPr/>
        </p:nvSpPr>
        <p:spPr bwMode="auto">
          <a:xfrm>
            <a:off x="4584379" y="4239398"/>
            <a:ext cx="639763" cy="1183484"/>
          </a:xfrm>
          <a:custGeom>
            <a:avLst/>
            <a:gdLst>
              <a:gd name="T0" fmla="*/ 0 w 403"/>
              <a:gd name="T1" fmla="*/ 0 h 1407"/>
              <a:gd name="T2" fmla="*/ 0 w 403"/>
              <a:gd name="T3" fmla="*/ 1228 h 1407"/>
              <a:gd name="T4" fmla="*/ 0 w 403"/>
              <a:gd name="T5" fmla="*/ 1241 h 1407"/>
              <a:gd name="T6" fmla="*/ 403 w 403"/>
              <a:gd name="T7" fmla="*/ 1407 h 1407"/>
              <a:gd name="T8" fmla="*/ 403 w 403"/>
              <a:gd name="T9" fmla="*/ 122 h 1407"/>
              <a:gd name="T10" fmla="*/ 0 w 403"/>
              <a:gd name="T11" fmla="*/ 0 h 1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3" h="1407">
                <a:moveTo>
                  <a:pt x="0" y="0"/>
                </a:moveTo>
                <a:lnTo>
                  <a:pt x="0" y="1228"/>
                </a:lnTo>
                <a:lnTo>
                  <a:pt x="0" y="1241"/>
                </a:lnTo>
                <a:lnTo>
                  <a:pt x="403" y="1407"/>
                </a:lnTo>
                <a:lnTo>
                  <a:pt x="403" y="122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84" name="Freeform 75"/>
          <p:cNvSpPr>
            <a:spLocks/>
          </p:cNvSpPr>
          <p:nvPr/>
        </p:nvSpPr>
        <p:spPr bwMode="auto">
          <a:xfrm>
            <a:off x="4584379" y="3266952"/>
            <a:ext cx="639763" cy="2155930"/>
          </a:xfrm>
          <a:custGeom>
            <a:avLst/>
            <a:gdLst>
              <a:gd name="T0" fmla="*/ 0 w 403"/>
              <a:gd name="T1" fmla="*/ 0 h 1407"/>
              <a:gd name="T2" fmla="*/ 0 w 403"/>
              <a:gd name="T3" fmla="*/ 1228 h 1407"/>
              <a:gd name="T4" fmla="*/ 0 w 403"/>
              <a:gd name="T5" fmla="*/ 1241 h 1407"/>
              <a:gd name="T6" fmla="*/ 403 w 403"/>
              <a:gd name="T7" fmla="*/ 1407 h 1407"/>
              <a:gd name="T8" fmla="*/ 403 w 403"/>
              <a:gd name="T9" fmla="*/ 122 h 1407"/>
              <a:gd name="T10" fmla="*/ 0 w 403"/>
              <a:gd name="T11" fmla="*/ 0 h 1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3" h="1407">
                <a:moveTo>
                  <a:pt x="0" y="0"/>
                </a:moveTo>
                <a:lnTo>
                  <a:pt x="0" y="1228"/>
                </a:lnTo>
                <a:lnTo>
                  <a:pt x="0" y="1241"/>
                </a:lnTo>
                <a:lnTo>
                  <a:pt x="403" y="1407"/>
                </a:lnTo>
                <a:lnTo>
                  <a:pt x="403" y="122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85" name="Freeform 76"/>
          <p:cNvSpPr>
            <a:spLocks/>
          </p:cNvSpPr>
          <p:nvPr/>
        </p:nvSpPr>
        <p:spPr bwMode="auto">
          <a:xfrm>
            <a:off x="5224141" y="3460628"/>
            <a:ext cx="1588" cy="1968991"/>
          </a:xfrm>
          <a:custGeom>
            <a:avLst/>
            <a:gdLst>
              <a:gd name="T0" fmla="*/ 0 w 1"/>
              <a:gd name="T1" fmla="*/ 0 h 1285"/>
              <a:gd name="T2" fmla="*/ 0 w 1"/>
              <a:gd name="T3" fmla="*/ 1285 h 1285"/>
              <a:gd name="T4" fmla="*/ 0 w 1"/>
              <a:gd name="T5" fmla="*/ 1 h 1285"/>
              <a:gd name="T6" fmla="*/ 1 w 1"/>
              <a:gd name="T7" fmla="*/ 1 h 1285"/>
              <a:gd name="T8" fmla="*/ 0 w 1"/>
              <a:gd name="T9" fmla="*/ 0 h 1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" h="1285">
                <a:moveTo>
                  <a:pt x="0" y="0"/>
                </a:moveTo>
                <a:lnTo>
                  <a:pt x="0" y="1285"/>
                </a:lnTo>
                <a:lnTo>
                  <a:pt x="0" y="1"/>
                </a:lnTo>
                <a:lnTo>
                  <a:pt x="1" y="1"/>
                </a:lnTo>
                <a:lnTo>
                  <a:pt x="0" y="0"/>
                </a:lnTo>
                <a:close/>
              </a:path>
            </a:pathLst>
          </a:custGeom>
          <a:solidFill>
            <a:srgbClr val="73C2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86" name="Freeform 77"/>
          <p:cNvSpPr>
            <a:spLocks/>
          </p:cNvSpPr>
          <p:nvPr/>
        </p:nvSpPr>
        <p:spPr bwMode="auto">
          <a:xfrm>
            <a:off x="5224141" y="3460628"/>
            <a:ext cx="1588" cy="1968991"/>
          </a:xfrm>
          <a:custGeom>
            <a:avLst/>
            <a:gdLst>
              <a:gd name="T0" fmla="*/ 0 w 1"/>
              <a:gd name="T1" fmla="*/ 0 h 1285"/>
              <a:gd name="T2" fmla="*/ 0 w 1"/>
              <a:gd name="T3" fmla="*/ 1285 h 1285"/>
              <a:gd name="T4" fmla="*/ 0 w 1"/>
              <a:gd name="T5" fmla="*/ 1 h 1285"/>
              <a:gd name="T6" fmla="*/ 1 w 1"/>
              <a:gd name="T7" fmla="*/ 1 h 1285"/>
              <a:gd name="T8" fmla="*/ 0 w 1"/>
              <a:gd name="T9" fmla="*/ 0 h 1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" h="1285">
                <a:moveTo>
                  <a:pt x="0" y="0"/>
                </a:moveTo>
                <a:lnTo>
                  <a:pt x="0" y="1285"/>
                </a:lnTo>
                <a:lnTo>
                  <a:pt x="0" y="1"/>
                </a:lnTo>
                <a:lnTo>
                  <a:pt x="1" y="1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87" name="Freeform 78"/>
          <p:cNvSpPr>
            <a:spLocks/>
          </p:cNvSpPr>
          <p:nvPr/>
        </p:nvSpPr>
        <p:spPr bwMode="auto">
          <a:xfrm>
            <a:off x="5225729" y="5573134"/>
            <a:ext cx="1588" cy="0"/>
          </a:xfrm>
          <a:custGeom>
            <a:avLst/>
            <a:gdLst>
              <a:gd name="T0" fmla="*/ 1 w 1"/>
              <a:gd name="T1" fmla="*/ 0 w 1"/>
              <a:gd name="T2" fmla="*/ 1 w 1"/>
              <a:gd name="T3" fmla="*/ 1 w 1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1">
                <a:moveTo>
                  <a:pt x="1" y="0"/>
                </a:moveTo>
                <a:lnTo>
                  <a:pt x="0" y="0"/>
                </a:ln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C6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88" name="Freeform 79"/>
          <p:cNvSpPr>
            <a:spLocks/>
          </p:cNvSpPr>
          <p:nvPr/>
        </p:nvSpPr>
        <p:spPr bwMode="auto">
          <a:xfrm>
            <a:off x="5225729" y="5573134"/>
            <a:ext cx="1588" cy="0"/>
          </a:xfrm>
          <a:custGeom>
            <a:avLst/>
            <a:gdLst>
              <a:gd name="T0" fmla="*/ 1 w 1"/>
              <a:gd name="T1" fmla="*/ 0 w 1"/>
              <a:gd name="T2" fmla="*/ 1 w 1"/>
              <a:gd name="T3" fmla="*/ 1 w 1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1">
                <a:moveTo>
                  <a:pt x="1" y="0"/>
                </a:moveTo>
                <a:lnTo>
                  <a:pt x="0" y="0"/>
                </a:lnTo>
                <a:lnTo>
                  <a:pt x="1" y="0"/>
                </a:lnTo>
                <a:lnTo>
                  <a:pt x="1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89" name="Freeform 80"/>
          <p:cNvSpPr>
            <a:spLocks/>
          </p:cNvSpPr>
          <p:nvPr/>
        </p:nvSpPr>
        <p:spPr bwMode="auto">
          <a:xfrm>
            <a:off x="5224141" y="4239398"/>
            <a:ext cx="641350" cy="1183484"/>
          </a:xfrm>
          <a:custGeom>
            <a:avLst/>
            <a:gdLst>
              <a:gd name="T0" fmla="*/ 404 w 404"/>
              <a:gd name="T1" fmla="*/ 0 h 1407"/>
              <a:gd name="T2" fmla="*/ 2 w 404"/>
              <a:gd name="T3" fmla="*/ 122 h 1407"/>
              <a:gd name="T4" fmla="*/ 1 w 404"/>
              <a:gd name="T5" fmla="*/ 123 h 1407"/>
              <a:gd name="T6" fmla="*/ 0 w 404"/>
              <a:gd name="T7" fmla="*/ 123 h 1407"/>
              <a:gd name="T8" fmla="*/ 0 w 404"/>
              <a:gd name="T9" fmla="*/ 1407 h 1407"/>
              <a:gd name="T10" fmla="*/ 0 w 404"/>
              <a:gd name="T11" fmla="*/ 1407 h 1407"/>
              <a:gd name="T12" fmla="*/ 404 w 404"/>
              <a:gd name="T13" fmla="*/ 1241 h 1407"/>
              <a:gd name="T14" fmla="*/ 404 w 404"/>
              <a:gd name="T15" fmla="*/ 0 h 1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04" h="1407">
                <a:moveTo>
                  <a:pt x="404" y="0"/>
                </a:moveTo>
                <a:lnTo>
                  <a:pt x="2" y="122"/>
                </a:lnTo>
                <a:lnTo>
                  <a:pt x="1" y="123"/>
                </a:lnTo>
                <a:lnTo>
                  <a:pt x="0" y="123"/>
                </a:lnTo>
                <a:lnTo>
                  <a:pt x="0" y="1407"/>
                </a:lnTo>
                <a:lnTo>
                  <a:pt x="0" y="1407"/>
                </a:lnTo>
                <a:lnTo>
                  <a:pt x="404" y="1241"/>
                </a:lnTo>
                <a:lnTo>
                  <a:pt x="404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90" name="Freeform 81"/>
          <p:cNvSpPr>
            <a:spLocks/>
          </p:cNvSpPr>
          <p:nvPr/>
        </p:nvSpPr>
        <p:spPr bwMode="auto">
          <a:xfrm>
            <a:off x="5224141" y="3266952"/>
            <a:ext cx="641350" cy="2155930"/>
          </a:xfrm>
          <a:custGeom>
            <a:avLst/>
            <a:gdLst>
              <a:gd name="T0" fmla="*/ 404 w 404"/>
              <a:gd name="T1" fmla="*/ 0 h 1407"/>
              <a:gd name="T2" fmla="*/ 2 w 404"/>
              <a:gd name="T3" fmla="*/ 122 h 1407"/>
              <a:gd name="T4" fmla="*/ 1 w 404"/>
              <a:gd name="T5" fmla="*/ 123 h 1407"/>
              <a:gd name="T6" fmla="*/ 0 w 404"/>
              <a:gd name="T7" fmla="*/ 123 h 1407"/>
              <a:gd name="T8" fmla="*/ 0 w 404"/>
              <a:gd name="T9" fmla="*/ 1407 h 1407"/>
              <a:gd name="T10" fmla="*/ 0 w 404"/>
              <a:gd name="T11" fmla="*/ 1407 h 1407"/>
              <a:gd name="T12" fmla="*/ 404 w 404"/>
              <a:gd name="T13" fmla="*/ 1241 h 1407"/>
              <a:gd name="T14" fmla="*/ 404 w 404"/>
              <a:gd name="T15" fmla="*/ 0 h 1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04" h="1407">
                <a:moveTo>
                  <a:pt x="404" y="0"/>
                </a:moveTo>
                <a:lnTo>
                  <a:pt x="2" y="122"/>
                </a:lnTo>
                <a:lnTo>
                  <a:pt x="1" y="123"/>
                </a:lnTo>
                <a:lnTo>
                  <a:pt x="0" y="123"/>
                </a:lnTo>
                <a:lnTo>
                  <a:pt x="0" y="1407"/>
                </a:lnTo>
                <a:lnTo>
                  <a:pt x="0" y="1407"/>
                </a:lnTo>
                <a:lnTo>
                  <a:pt x="404" y="1241"/>
                </a:lnTo>
                <a:lnTo>
                  <a:pt x="404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91" name="TextBox 90"/>
          <p:cNvSpPr txBox="1"/>
          <p:nvPr/>
        </p:nvSpPr>
        <p:spPr>
          <a:xfrm>
            <a:off x="4781949" y="4719479"/>
            <a:ext cx="904415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61</a:t>
            </a:r>
            <a:r>
              <a:rPr lang="id-ID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%</a:t>
            </a:r>
            <a:endParaRPr lang="id-ID" sz="2800" b="1" dirty="0">
              <a:solidFill>
                <a:schemeClr val="bg1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199861" y="4719479"/>
            <a:ext cx="904415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57</a:t>
            </a:r>
            <a:r>
              <a:rPr lang="id-ID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%</a:t>
            </a:r>
            <a:endParaRPr lang="id-ID" sz="2800" b="1" dirty="0">
              <a:solidFill>
                <a:schemeClr val="bg1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9014618" y="4719479"/>
            <a:ext cx="904415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9</a:t>
            </a: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0</a:t>
            </a:r>
            <a:r>
              <a:rPr lang="id-ID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%</a:t>
            </a:r>
            <a:endParaRPr lang="id-ID" sz="2800" b="1" dirty="0">
              <a:solidFill>
                <a:schemeClr val="bg1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612179" y="4719479"/>
            <a:ext cx="904415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43</a:t>
            </a:r>
            <a:r>
              <a:rPr lang="id-ID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%</a:t>
            </a:r>
            <a:endParaRPr lang="id-ID" sz="2800" b="1" dirty="0">
              <a:solidFill>
                <a:schemeClr val="bg1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5" name="Isosceles Triangle 94"/>
          <p:cNvSpPr/>
          <p:nvPr/>
        </p:nvSpPr>
        <p:spPr>
          <a:xfrm rot="10800000">
            <a:off x="5092771" y="1804545"/>
            <a:ext cx="262739" cy="168481"/>
          </a:xfrm>
          <a:prstGeom prst="triangle">
            <a:avLst/>
          </a:prstGeom>
          <a:solidFill>
            <a:srgbClr val="99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6" name="Isosceles Triangle 95"/>
          <p:cNvSpPr/>
          <p:nvPr/>
        </p:nvSpPr>
        <p:spPr>
          <a:xfrm rot="10800000">
            <a:off x="6517947" y="1804545"/>
            <a:ext cx="262739" cy="168481"/>
          </a:xfrm>
          <a:prstGeom prst="triangle">
            <a:avLst/>
          </a:prstGeom>
          <a:solidFill>
            <a:srgbClr val="99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7" name="Isosceles Triangle 96"/>
          <p:cNvSpPr/>
          <p:nvPr/>
        </p:nvSpPr>
        <p:spPr>
          <a:xfrm rot="10800000">
            <a:off x="9332043" y="1804545"/>
            <a:ext cx="262739" cy="168481"/>
          </a:xfrm>
          <a:prstGeom prst="triangle">
            <a:avLst/>
          </a:prstGeom>
          <a:solidFill>
            <a:srgbClr val="99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8" name="Isosceles Triangle 97"/>
          <p:cNvSpPr/>
          <p:nvPr/>
        </p:nvSpPr>
        <p:spPr>
          <a:xfrm rot="10800000">
            <a:off x="7929096" y="1804545"/>
            <a:ext cx="262739" cy="168481"/>
          </a:xfrm>
          <a:prstGeom prst="triangle">
            <a:avLst/>
          </a:prstGeom>
          <a:solidFill>
            <a:srgbClr val="99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6" name="Oval 4"/>
          <p:cNvSpPr/>
          <p:nvPr/>
        </p:nvSpPr>
        <p:spPr>
          <a:xfrm>
            <a:off x="7120807" y="1610261"/>
            <a:ext cx="754246" cy="75424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spcFirstLastPara="0" vert="horz" wrap="square" lIns="143061" tIns="55880" rIns="143061" bIns="55880" numCol="1" spcCol="1270" anchor="ctr" anchorCtr="0">
            <a:noAutofit/>
          </a:bodyPr>
          <a:lstStyle/>
          <a:p>
            <a:pPr lvl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2600" i="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ontAwesome" pitchFamily="2" charset="0"/>
              </a:rPr>
              <a:t></a:t>
            </a:r>
            <a:endParaRPr lang="id-ID" sz="2600" i="0" kern="1200" dirty="0">
              <a:solidFill>
                <a:schemeClr val="tx1">
                  <a:lumMod val="85000"/>
                  <a:lumOff val="15000"/>
                </a:schemeClr>
              </a:solidFill>
              <a:latin typeface="FontAwesome" pitchFamily="2" charset="0"/>
            </a:endParaRPr>
          </a:p>
        </p:txBody>
      </p:sp>
      <p:sp>
        <p:nvSpPr>
          <p:cNvPr id="118" name="Oval 4"/>
          <p:cNvSpPr/>
          <p:nvPr/>
        </p:nvSpPr>
        <p:spPr>
          <a:xfrm>
            <a:off x="9936822" y="1608072"/>
            <a:ext cx="754247" cy="75424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spcFirstLastPara="0" vert="horz" wrap="square" lIns="143061" tIns="55880" rIns="143061" bIns="55880" numCol="1" spcCol="1270" anchor="ctr" anchorCtr="0">
            <a:noAutofit/>
          </a:bodyPr>
          <a:lstStyle/>
          <a:p>
            <a:pPr lvl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ontAwesome" pitchFamily="2" charset="0"/>
              </a:rPr>
              <a:t></a:t>
            </a:r>
            <a:endParaRPr lang="id-ID" sz="2600" kern="1200" dirty="0">
              <a:solidFill>
                <a:schemeClr val="tx1">
                  <a:lumMod val="85000"/>
                  <a:lumOff val="15000"/>
                </a:schemeClr>
              </a:solidFill>
              <a:latin typeface="FontAwesome" pitchFamily="2" charset="0"/>
            </a:endParaRPr>
          </a:p>
        </p:txBody>
      </p:sp>
      <p:sp>
        <p:nvSpPr>
          <p:cNvPr id="119" name="Content Placeholder 2"/>
          <p:cNvSpPr txBox="1">
            <a:spLocks/>
          </p:cNvSpPr>
          <p:nvPr/>
        </p:nvSpPr>
        <p:spPr>
          <a:xfrm>
            <a:off x="4589960" y="5506773"/>
            <a:ext cx="1275531" cy="2746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ru-RU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Снижение потерь теплоэнергии</a:t>
            </a:r>
            <a:endParaRPr 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20" name="Content Placeholder 2"/>
          <p:cNvSpPr txBox="1">
            <a:spLocks/>
          </p:cNvSpPr>
          <p:nvPr/>
        </p:nvSpPr>
        <p:spPr>
          <a:xfrm>
            <a:off x="6006380" y="5503829"/>
            <a:ext cx="1287464" cy="2746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ru-RU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Сокращение потребления электроэнергии</a:t>
            </a:r>
            <a:endParaRPr 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21" name="Content Placeholder 2"/>
          <p:cNvSpPr txBox="1">
            <a:spLocks/>
          </p:cNvSpPr>
          <p:nvPr/>
        </p:nvSpPr>
        <p:spPr>
          <a:xfrm>
            <a:off x="7413936" y="5503828"/>
            <a:ext cx="1294647" cy="26942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ru-RU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Сокращение потребления топлива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22" name="Content Placeholder 2"/>
          <p:cNvSpPr txBox="1">
            <a:spLocks/>
          </p:cNvSpPr>
          <p:nvPr/>
        </p:nvSpPr>
        <p:spPr>
          <a:xfrm>
            <a:off x="8821854" y="5499580"/>
            <a:ext cx="1287464" cy="2746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ru-RU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Сокращение потерь теплоносителя</a:t>
            </a:r>
            <a:endParaRPr 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732960" y="3085754"/>
            <a:ext cx="4400323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Снижение потерь тепловой энергии с 22% до 8,5%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ru-RU" altLang="ru-RU" sz="12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Сокращение потребления электроэнергии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 </a:t>
            </a:r>
            <a:r>
              <a:rPr lang="ru-RU" alt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58 кВт*ч/Гкал до 25 кВт*ч/Гкал, </a:t>
            </a:r>
            <a:endParaRPr lang="ru-RU" altLang="ru-RU" sz="1200" dirty="0" smtClean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ru-RU" altLang="ru-RU" sz="1200" dirty="0" smtClean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Сокращение потребления </a:t>
            </a:r>
            <a:r>
              <a:rPr lang="ru-RU" alt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условного топлива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 </a:t>
            </a:r>
            <a:r>
              <a:rPr lang="ru-RU" alt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280 до 159 </a:t>
            </a:r>
            <a:r>
              <a:rPr lang="ru-RU" altLang="ru-RU" sz="1200" dirty="0" err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кг.у.т</a:t>
            </a:r>
            <a:r>
              <a:rPr lang="ru-RU" alt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./Гкал,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ru-RU" altLang="ru-RU" sz="1200" dirty="0" smtClean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Сокращение потерь теплоносителя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 35 000 м</a:t>
            </a:r>
            <a:r>
              <a:rPr lang="ru-RU" altLang="ru-RU" sz="1200" baseline="300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3 </a:t>
            </a:r>
            <a:r>
              <a:rPr lang="ru-RU" alt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до </a:t>
            </a:r>
            <a:r>
              <a:rPr lang="ru-RU" alt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3 500 </a:t>
            </a:r>
            <a:r>
              <a:rPr lang="ru-RU" alt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м</a:t>
            </a:r>
            <a:r>
              <a:rPr lang="ru-RU" altLang="ru-RU" sz="1200" baseline="300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ru-RU" altLang="ru-RU" sz="1200" baseline="300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Оптимизация установленной мощности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 31,3 Гкал/ч до 18,3 Гкал/ч</a:t>
            </a:r>
            <a:endParaRPr lang="ru-RU" altLang="ru-RU" sz="12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ru-RU" altLang="ru-RU" sz="12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endParaRPr lang="ru-RU" altLang="ru-RU" sz="12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endParaRPr lang="id-ID" sz="1200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endParaRPr lang="id-ID" sz="1300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6" name="Oval 28"/>
          <p:cNvSpPr/>
          <p:nvPr/>
        </p:nvSpPr>
        <p:spPr>
          <a:xfrm>
            <a:off x="410849" y="3121534"/>
            <a:ext cx="225041" cy="225041"/>
          </a:xfrm>
          <a:prstGeom prst="ellipse">
            <a:avLst/>
          </a:prstGeom>
          <a:noFill/>
          <a:ln w="50800" cmpd="dbl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400"/>
          </a:p>
        </p:txBody>
      </p:sp>
      <p:sp>
        <p:nvSpPr>
          <p:cNvPr id="107" name="Freeform 33"/>
          <p:cNvSpPr>
            <a:spLocks noEditPoints="1"/>
          </p:cNvSpPr>
          <p:nvPr/>
        </p:nvSpPr>
        <p:spPr bwMode="auto">
          <a:xfrm>
            <a:off x="467707" y="3187085"/>
            <a:ext cx="111323" cy="98737"/>
          </a:xfrm>
          <a:custGeom>
            <a:avLst/>
            <a:gdLst>
              <a:gd name="T0" fmla="*/ 211 w 214"/>
              <a:gd name="T1" fmla="*/ 26 h 189"/>
              <a:gd name="T2" fmla="*/ 193 w 214"/>
              <a:gd name="T3" fmla="*/ 7 h 189"/>
              <a:gd name="T4" fmla="*/ 183 w 214"/>
              <a:gd name="T5" fmla="*/ 7 h 189"/>
              <a:gd name="T6" fmla="*/ 181 w 214"/>
              <a:gd name="T7" fmla="*/ 13 h 189"/>
              <a:gd name="T8" fmla="*/ 177 w 214"/>
              <a:gd name="T9" fmla="*/ 14 h 189"/>
              <a:gd name="T10" fmla="*/ 177 w 214"/>
              <a:gd name="T11" fmla="*/ 14 h 189"/>
              <a:gd name="T12" fmla="*/ 129 w 214"/>
              <a:gd name="T13" fmla="*/ 63 h 189"/>
              <a:gd name="T14" fmla="*/ 126 w 214"/>
              <a:gd name="T15" fmla="*/ 75 h 189"/>
              <a:gd name="T16" fmla="*/ 131 w 214"/>
              <a:gd name="T17" fmla="*/ 80 h 189"/>
              <a:gd name="T18" fmla="*/ 131 w 214"/>
              <a:gd name="T19" fmla="*/ 80 h 189"/>
              <a:gd name="T20" fmla="*/ 131 w 214"/>
              <a:gd name="T21" fmla="*/ 81 h 189"/>
              <a:gd name="T22" fmla="*/ 121 w 214"/>
              <a:gd name="T23" fmla="*/ 92 h 189"/>
              <a:gd name="T24" fmla="*/ 85 w 214"/>
              <a:gd name="T25" fmla="*/ 56 h 189"/>
              <a:gd name="T26" fmla="*/ 74 w 214"/>
              <a:gd name="T27" fmla="*/ 15 h 189"/>
              <a:gd name="T28" fmla="*/ 34 w 214"/>
              <a:gd name="T29" fmla="*/ 4 h 189"/>
              <a:gd name="T30" fmla="*/ 57 w 214"/>
              <a:gd name="T31" fmla="*/ 28 h 189"/>
              <a:gd name="T32" fmla="*/ 51 w 214"/>
              <a:gd name="T33" fmla="*/ 52 h 189"/>
              <a:gd name="T34" fmla="*/ 28 w 214"/>
              <a:gd name="T35" fmla="*/ 58 h 189"/>
              <a:gd name="T36" fmla="*/ 4 w 214"/>
              <a:gd name="T37" fmla="*/ 34 h 189"/>
              <a:gd name="T38" fmla="*/ 15 w 214"/>
              <a:gd name="T39" fmla="*/ 75 h 189"/>
              <a:gd name="T40" fmla="*/ 58 w 214"/>
              <a:gd name="T41" fmla="*/ 85 h 189"/>
              <a:gd name="T42" fmla="*/ 58 w 214"/>
              <a:gd name="T43" fmla="*/ 85 h 189"/>
              <a:gd name="T44" fmla="*/ 92 w 214"/>
              <a:gd name="T45" fmla="*/ 120 h 189"/>
              <a:gd name="T46" fmla="*/ 60 w 214"/>
              <a:gd name="T47" fmla="*/ 153 h 189"/>
              <a:gd name="T48" fmla="*/ 58 w 214"/>
              <a:gd name="T49" fmla="*/ 151 h 189"/>
              <a:gd name="T50" fmla="*/ 49 w 214"/>
              <a:gd name="T51" fmla="*/ 158 h 189"/>
              <a:gd name="T52" fmla="*/ 33 w 214"/>
              <a:gd name="T53" fmla="*/ 183 h 189"/>
              <a:gd name="T54" fmla="*/ 37 w 214"/>
              <a:gd name="T55" fmla="*/ 187 h 189"/>
              <a:gd name="T56" fmla="*/ 61 w 214"/>
              <a:gd name="T57" fmla="*/ 171 h 189"/>
              <a:gd name="T58" fmla="*/ 69 w 214"/>
              <a:gd name="T59" fmla="*/ 162 h 189"/>
              <a:gd name="T60" fmla="*/ 67 w 214"/>
              <a:gd name="T61" fmla="*/ 160 h 189"/>
              <a:gd name="T62" fmla="*/ 100 w 214"/>
              <a:gd name="T63" fmla="*/ 127 h 189"/>
              <a:gd name="T64" fmla="*/ 156 w 214"/>
              <a:gd name="T65" fmla="*/ 184 h 189"/>
              <a:gd name="T66" fmla="*/ 170 w 214"/>
              <a:gd name="T67" fmla="*/ 189 h 189"/>
              <a:gd name="T68" fmla="*/ 184 w 214"/>
              <a:gd name="T69" fmla="*/ 184 h 189"/>
              <a:gd name="T70" fmla="*/ 184 w 214"/>
              <a:gd name="T71" fmla="*/ 155 h 189"/>
              <a:gd name="T72" fmla="*/ 128 w 214"/>
              <a:gd name="T73" fmla="*/ 99 h 189"/>
              <a:gd name="T74" fmla="*/ 139 w 214"/>
              <a:gd name="T75" fmla="*/ 89 h 189"/>
              <a:gd name="T76" fmla="*/ 143 w 214"/>
              <a:gd name="T77" fmla="*/ 93 h 189"/>
              <a:gd name="T78" fmla="*/ 156 w 214"/>
              <a:gd name="T79" fmla="*/ 90 h 189"/>
              <a:gd name="T80" fmla="*/ 204 w 214"/>
              <a:gd name="T81" fmla="*/ 42 h 189"/>
              <a:gd name="T82" fmla="*/ 205 w 214"/>
              <a:gd name="T83" fmla="*/ 41 h 189"/>
              <a:gd name="T84" fmla="*/ 204 w 214"/>
              <a:gd name="T85" fmla="*/ 41 h 189"/>
              <a:gd name="T86" fmla="*/ 206 w 214"/>
              <a:gd name="T87" fmla="*/ 37 h 189"/>
              <a:gd name="T88" fmla="*/ 211 w 214"/>
              <a:gd name="T89" fmla="*/ 36 h 189"/>
              <a:gd name="T90" fmla="*/ 211 w 214"/>
              <a:gd name="T91" fmla="*/ 26 h 189"/>
              <a:gd name="T92" fmla="*/ 172 w 214"/>
              <a:gd name="T93" fmla="*/ 165 h 189"/>
              <a:gd name="T94" fmla="*/ 180 w 214"/>
              <a:gd name="T95" fmla="*/ 173 h 189"/>
              <a:gd name="T96" fmla="*/ 172 w 214"/>
              <a:gd name="T97" fmla="*/ 180 h 189"/>
              <a:gd name="T98" fmla="*/ 164 w 214"/>
              <a:gd name="T99" fmla="*/ 173 h 189"/>
              <a:gd name="T100" fmla="*/ 172 w 214"/>
              <a:gd name="T101" fmla="*/ 165 h 189"/>
              <a:gd name="T102" fmla="*/ 145 w 214"/>
              <a:gd name="T103" fmla="*/ 66 h 189"/>
              <a:gd name="T104" fmla="*/ 142 w 214"/>
              <a:gd name="T105" fmla="*/ 62 h 189"/>
              <a:gd name="T106" fmla="*/ 178 w 214"/>
              <a:gd name="T107" fmla="*/ 26 h 189"/>
              <a:gd name="T108" fmla="*/ 181 w 214"/>
              <a:gd name="T109" fmla="*/ 29 h 189"/>
              <a:gd name="T110" fmla="*/ 145 w 214"/>
              <a:gd name="T111" fmla="*/ 66 h 189"/>
              <a:gd name="T112" fmla="*/ 156 w 214"/>
              <a:gd name="T113" fmla="*/ 77 h 189"/>
              <a:gd name="T114" fmla="*/ 153 w 214"/>
              <a:gd name="T115" fmla="*/ 74 h 189"/>
              <a:gd name="T116" fmla="*/ 189 w 214"/>
              <a:gd name="T117" fmla="*/ 38 h 189"/>
              <a:gd name="T118" fmla="*/ 193 w 214"/>
              <a:gd name="T119" fmla="*/ 41 h 189"/>
              <a:gd name="T120" fmla="*/ 156 w 214"/>
              <a:gd name="T121" fmla="*/ 77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14" h="189">
                <a:moveTo>
                  <a:pt x="211" y="26"/>
                </a:moveTo>
                <a:cubicBezTo>
                  <a:pt x="193" y="7"/>
                  <a:pt x="193" y="7"/>
                  <a:pt x="193" y="7"/>
                </a:cubicBezTo>
                <a:cubicBezTo>
                  <a:pt x="190" y="5"/>
                  <a:pt x="186" y="5"/>
                  <a:pt x="183" y="7"/>
                </a:cubicBezTo>
                <a:cubicBezTo>
                  <a:pt x="182" y="9"/>
                  <a:pt x="181" y="11"/>
                  <a:pt x="181" y="13"/>
                </a:cubicBezTo>
                <a:cubicBezTo>
                  <a:pt x="180" y="13"/>
                  <a:pt x="179" y="13"/>
                  <a:pt x="177" y="14"/>
                </a:cubicBezTo>
                <a:cubicBezTo>
                  <a:pt x="177" y="14"/>
                  <a:pt x="177" y="14"/>
                  <a:pt x="177" y="14"/>
                </a:cubicBezTo>
                <a:cubicBezTo>
                  <a:pt x="129" y="63"/>
                  <a:pt x="129" y="63"/>
                  <a:pt x="129" y="63"/>
                </a:cubicBezTo>
                <a:cubicBezTo>
                  <a:pt x="129" y="67"/>
                  <a:pt x="128" y="72"/>
                  <a:pt x="126" y="75"/>
                </a:cubicBezTo>
                <a:cubicBezTo>
                  <a:pt x="131" y="80"/>
                  <a:pt x="131" y="80"/>
                  <a:pt x="131" y="80"/>
                </a:cubicBezTo>
                <a:cubicBezTo>
                  <a:pt x="131" y="80"/>
                  <a:pt x="131" y="80"/>
                  <a:pt x="131" y="80"/>
                </a:cubicBezTo>
                <a:cubicBezTo>
                  <a:pt x="131" y="81"/>
                  <a:pt x="131" y="81"/>
                  <a:pt x="131" y="81"/>
                </a:cubicBezTo>
                <a:cubicBezTo>
                  <a:pt x="121" y="92"/>
                  <a:pt x="121" y="92"/>
                  <a:pt x="121" y="92"/>
                </a:cubicBezTo>
                <a:cubicBezTo>
                  <a:pt x="85" y="56"/>
                  <a:pt x="85" y="56"/>
                  <a:pt x="85" y="56"/>
                </a:cubicBezTo>
                <a:cubicBezTo>
                  <a:pt x="89" y="42"/>
                  <a:pt x="86" y="26"/>
                  <a:pt x="74" y="15"/>
                </a:cubicBezTo>
                <a:cubicBezTo>
                  <a:pt x="63" y="4"/>
                  <a:pt x="48" y="0"/>
                  <a:pt x="34" y="4"/>
                </a:cubicBezTo>
                <a:cubicBezTo>
                  <a:pt x="57" y="28"/>
                  <a:pt x="57" y="28"/>
                  <a:pt x="57" y="28"/>
                </a:cubicBezTo>
                <a:cubicBezTo>
                  <a:pt x="51" y="52"/>
                  <a:pt x="51" y="52"/>
                  <a:pt x="51" y="52"/>
                </a:cubicBezTo>
                <a:cubicBezTo>
                  <a:pt x="28" y="58"/>
                  <a:pt x="28" y="58"/>
                  <a:pt x="28" y="58"/>
                </a:cubicBezTo>
                <a:cubicBezTo>
                  <a:pt x="4" y="34"/>
                  <a:pt x="4" y="34"/>
                  <a:pt x="4" y="34"/>
                </a:cubicBezTo>
                <a:cubicBezTo>
                  <a:pt x="0" y="48"/>
                  <a:pt x="4" y="64"/>
                  <a:pt x="15" y="75"/>
                </a:cubicBezTo>
                <a:cubicBezTo>
                  <a:pt x="26" y="86"/>
                  <a:pt x="43" y="90"/>
                  <a:pt x="58" y="85"/>
                </a:cubicBezTo>
                <a:cubicBezTo>
                  <a:pt x="58" y="85"/>
                  <a:pt x="58" y="85"/>
                  <a:pt x="58" y="85"/>
                </a:cubicBezTo>
                <a:cubicBezTo>
                  <a:pt x="92" y="120"/>
                  <a:pt x="92" y="120"/>
                  <a:pt x="92" y="120"/>
                </a:cubicBezTo>
                <a:cubicBezTo>
                  <a:pt x="60" y="153"/>
                  <a:pt x="60" y="153"/>
                  <a:pt x="60" y="153"/>
                </a:cubicBezTo>
                <a:cubicBezTo>
                  <a:pt x="58" y="151"/>
                  <a:pt x="58" y="151"/>
                  <a:pt x="58" y="151"/>
                </a:cubicBezTo>
                <a:cubicBezTo>
                  <a:pt x="49" y="158"/>
                  <a:pt x="49" y="158"/>
                  <a:pt x="49" y="158"/>
                </a:cubicBezTo>
                <a:cubicBezTo>
                  <a:pt x="33" y="183"/>
                  <a:pt x="33" y="183"/>
                  <a:pt x="33" y="183"/>
                </a:cubicBezTo>
                <a:cubicBezTo>
                  <a:pt x="37" y="187"/>
                  <a:pt x="37" y="187"/>
                  <a:pt x="37" y="187"/>
                </a:cubicBezTo>
                <a:cubicBezTo>
                  <a:pt x="61" y="171"/>
                  <a:pt x="61" y="171"/>
                  <a:pt x="61" y="171"/>
                </a:cubicBezTo>
                <a:cubicBezTo>
                  <a:pt x="69" y="162"/>
                  <a:pt x="69" y="162"/>
                  <a:pt x="69" y="162"/>
                </a:cubicBezTo>
                <a:cubicBezTo>
                  <a:pt x="67" y="160"/>
                  <a:pt x="67" y="160"/>
                  <a:pt x="67" y="160"/>
                </a:cubicBezTo>
                <a:cubicBezTo>
                  <a:pt x="100" y="127"/>
                  <a:pt x="100" y="127"/>
                  <a:pt x="100" y="127"/>
                </a:cubicBezTo>
                <a:cubicBezTo>
                  <a:pt x="156" y="184"/>
                  <a:pt x="156" y="184"/>
                  <a:pt x="156" y="184"/>
                </a:cubicBezTo>
                <a:cubicBezTo>
                  <a:pt x="160" y="188"/>
                  <a:pt x="165" y="189"/>
                  <a:pt x="170" y="189"/>
                </a:cubicBezTo>
                <a:cubicBezTo>
                  <a:pt x="175" y="189"/>
                  <a:pt x="180" y="188"/>
                  <a:pt x="184" y="184"/>
                </a:cubicBezTo>
                <a:cubicBezTo>
                  <a:pt x="192" y="176"/>
                  <a:pt x="192" y="163"/>
                  <a:pt x="184" y="155"/>
                </a:cubicBezTo>
                <a:cubicBezTo>
                  <a:pt x="128" y="99"/>
                  <a:pt x="128" y="99"/>
                  <a:pt x="128" y="99"/>
                </a:cubicBezTo>
                <a:cubicBezTo>
                  <a:pt x="139" y="89"/>
                  <a:pt x="139" y="89"/>
                  <a:pt x="139" y="89"/>
                </a:cubicBezTo>
                <a:cubicBezTo>
                  <a:pt x="143" y="93"/>
                  <a:pt x="143" y="93"/>
                  <a:pt x="143" y="93"/>
                </a:cubicBezTo>
                <a:cubicBezTo>
                  <a:pt x="147" y="91"/>
                  <a:pt x="151" y="90"/>
                  <a:pt x="156" y="90"/>
                </a:cubicBezTo>
                <a:cubicBezTo>
                  <a:pt x="204" y="42"/>
                  <a:pt x="204" y="42"/>
                  <a:pt x="204" y="42"/>
                </a:cubicBezTo>
                <a:cubicBezTo>
                  <a:pt x="205" y="41"/>
                  <a:pt x="205" y="41"/>
                  <a:pt x="205" y="41"/>
                </a:cubicBezTo>
                <a:cubicBezTo>
                  <a:pt x="204" y="41"/>
                  <a:pt x="204" y="41"/>
                  <a:pt x="204" y="41"/>
                </a:cubicBezTo>
                <a:cubicBezTo>
                  <a:pt x="205" y="40"/>
                  <a:pt x="206" y="39"/>
                  <a:pt x="206" y="37"/>
                </a:cubicBezTo>
                <a:cubicBezTo>
                  <a:pt x="208" y="38"/>
                  <a:pt x="210" y="37"/>
                  <a:pt x="211" y="36"/>
                </a:cubicBezTo>
                <a:cubicBezTo>
                  <a:pt x="214" y="33"/>
                  <a:pt x="214" y="29"/>
                  <a:pt x="211" y="26"/>
                </a:cubicBezTo>
                <a:moveTo>
                  <a:pt x="172" y="165"/>
                </a:moveTo>
                <a:cubicBezTo>
                  <a:pt x="176" y="165"/>
                  <a:pt x="180" y="168"/>
                  <a:pt x="180" y="173"/>
                </a:cubicBezTo>
                <a:cubicBezTo>
                  <a:pt x="180" y="177"/>
                  <a:pt x="176" y="180"/>
                  <a:pt x="172" y="180"/>
                </a:cubicBezTo>
                <a:cubicBezTo>
                  <a:pt x="168" y="180"/>
                  <a:pt x="164" y="177"/>
                  <a:pt x="164" y="173"/>
                </a:cubicBezTo>
                <a:cubicBezTo>
                  <a:pt x="164" y="168"/>
                  <a:pt x="168" y="165"/>
                  <a:pt x="172" y="165"/>
                </a:cubicBezTo>
                <a:moveTo>
                  <a:pt x="145" y="66"/>
                </a:moveTo>
                <a:cubicBezTo>
                  <a:pt x="142" y="62"/>
                  <a:pt x="142" y="62"/>
                  <a:pt x="142" y="62"/>
                </a:cubicBezTo>
                <a:cubicBezTo>
                  <a:pt x="178" y="26"/>
                  <a:pt x="178" y="26"/>
                  <a:pt x="178" y="26"/>
                </a:cubicBezTo>
                <a:cubicBezTo>
                  <a:pt x="181" y="29"/>
                  <a:pt x="181" y="29"/>
                  <a:pt x="181" y="29"/>
                </a:cubicBezTo>
                <a:lnTo>
                  <a:pt x="145" y="66"/>
                </a:lnTo>
                <a:close/>
                <a:moveTo>
                  <a:pt x="156" y="77"/>
                </a:moveTo>
                <a:cubicBezTo>
                  <a:pt x="153" y="74"/>
                  <a:pt x="153" y="74"/>
                  <a:pt x="153" y="74"/>
                </a:cubicBezTo>
                <a:cubicBezTo>
                  <a:pt x="189" y="38"/>
                  <a:pt x="189" y="38"/>
                  <a:pt x="189" y="38"/>
                </a:cubicBezTo>
                <a:cubicBezTo>
                  <a:pt x="193" y="41"/>
                  <a:pt x="193" y="41"/>
                  <a:pt x="193" y="41"/>
                </a:cubicBezTo>
                <a:lnTo>
                  <a:pt x="156" y="77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108" name="Oval 28"/>
          <p:cNvSpPr/>
          <p:nvPr/>
        </p:nvSpPr>
        <p:spPr>
          <a:xfrm>
            <a:off x="410849" y="3598648"/>
            <a:ext cx="225041" cy="225041"/>
          </a:xfrm>
          <a:prstGeom prst="ellipse">
            <a:avLst/>
          </a:prstGeom>
          <a:noFill/>
          <a:ln w="50800" cmpd="dbl">
            <a:solidFill>
              <a:schemeClr val="accent5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400"/>
          </a:p>
        </p:txBody>
      </p:sp>
      <p:sp>
        <p:nvSpPr>
          <p:cNvPr id="109" name="Freeform 33"/>
          <p:cNvSpPr>
            <a:spLocks noEditPoints="1"/>
          </p:cNvSpPr>
          <p:nvPr/>
        </p:nvSpPr>
        <p:spPr bwMode="auto">
          <a:xfrm>
            <a:off x="467707" y="3664199"/>
            <a:ext cx="111323" cy="98737"/>
          </a:xfrm>
          <a:custGeom>
            <a:avLst/>
            <a:gdLst>
              <a:gd name="T0" fmla="*/ 211 w 214"/>
              <a:gd name="T1" fmla="*/ 26 h 189"/>
              <a:gd name="T2" fmla="*/ 193 w 214"/>
              <a:gd name="T3" fmla="*/ 7 h 189"/>
              <a:gd name="T4" fmla="*/ 183 w 214"/>
              <a:gd name="T5" fmla="*/ 7 h 189"/>
              <a:gd name="T6" fmla="*/ 181 w 214"/>
              <a:gd name="T7" fmla="*/ 13 h 189"/>
              <a:gd name="T8" fmla="*/ 177 w 214"/>
              <a:gd name="T9" fmla="*/ 14 h 189"/>
              <a:gd name="T10" fmla="*/ 177 w 214"/>
              <a:gd name="T11" fmla="*/ 14 h 189"/>
              <a:gd name="T12" fmla="*/ 129 w 214"/>
              <a:gd name="T13" fmla="*/ 63 h 189"/>
              <a:gd name="T14" fmla="*/ 126 w 214"/>
              <a:gd name="T15" fmla="*/ 75 h 189"/>
              <a:gd name="T16" fmla="*/ 131 w 214"/>
              <a:gd name="T17" fmla="*/ 80 h 189"/>
              <a:gd name="T18" fmla="*/ 131 w 214"/>
              <a:gd name="T19" fmla="*/ 80 h 189"/>
              <a:gd name="T20" fmla="*/ 131 w 214"/>
              <a:gd name="T21" fmla="*/ 81 h 189"/>
              <a:gd name="T22" fmla="*/ 121 w 214"/>
              <a:gd name="T23" fmla="*/ 92 h 189"/>
              <a:gd name="T24" fmla="*/ 85 w 214"/>
              <a:gd name="T25" fmla="*/ 56 h 189"/>
              <a:gd name="T26" fmla="*/ 74 w 214"/>
              <a:gd name="T27" fmla="*/ 15 h 189"/>
              <a:gd name="T28" fmla="*/ 34 w 214"/>
              <a:gd name="T29" fmla="*/ 4 h 189"/>
              <a:gd name="T30" fmla="*/ 57 w 214"/>
              <a:gd name="T31" fmla="*/ 28 h 189"/>
              <a:gd name="T32" fmla="*/ 51 w 214"/>
              <a:gd name="T33" fmla="*/ 52 h 189"/>
              <a:gd name="T34" fmla="*/ 28 w 214"/>
              <a:gd name="T35" fmla="*/ 58 h 189"/>
              <a:gd name="T36" fmla="*/ 4 w 214"/>
              <a:gd name="T37" fmla="*/ 34 h 189"/>
              <a:gd name="T38" fmla="*/ 15 w 214"/>
              <a:gd name="T39" fmla="*/ 75 h 189"/>
              <a:gd name="T40" fmla="*/ 58 w 214"/>
              <a:gd name="T41" fmla="*/ 85 h 189"/>
              <a:gd name="T42" fmla="*/ 58 w 214"/>
              <a:gd name="T43" fmla="*/ 85 h 189"/>
              <a:gd name="T44" fmla="*/ 92 w 214"/>
              <a:gd name="T45" fmla="*/ 120 h 189"/>
              <a:gd name="T46" fmla="*/ 60 w 214"/>
              <a:gd name="T47" fmla="*/ 153 h 189"/>
              <a:gd name="T48" fmla="*/ 58 w 214"/>
              <a:gd name="T49" fmla="*/ 151 h 189"/>
              <a:gd name="T50" fmla="*/ 49 w 214"/>
              <a:gd name="T51" fmla="*/ 158 h 189"/>
              <a:gd name="T52" fmla="*/ 33 w 214"/>
              <a:gd name="T53" fmla="*/ 183 h 189"/>
              <a:gd name="T54" fmla="*/ 37 w 214"/>
              <a:gd name="T55" fmla="*/ 187 h 189"/>
              <a:gd name="T56" fmla="*/ 61 w 214"/>
              <a:gd name="T57" fmla="*/ 171 h 189"/>
              <a:gd name="T58" fmla="*/ 69 w 214"/>
              <a:gd name="T59" fmla="*/ 162 h 189"/>
              <a:gd name="T60" fmla="*/ 67 w 214"/>
              <a:gd name="T61" fmla="*/ 160 h 189"/>
              <a:gd name="T62" fmla="*/ 100 w 214"/>
              <a:gd name="T63" fmla="*/ 127 h 189"/>
              <a:gd name="T64" fmla="*/ 156 w 214"/>
              <a:gd name="T65" fmla="*/ 184 h 189"/>
              <a:gd name="T66" fmla="*/ 170 w 214"/>
              <a:gd name="T67" fmla="*/ 189 h 189"/>
              <a:gd name="T68" fmla="*/ 184 w 214"/>
              <a:gd name="T69" fmla="*/ 184 h 189"/>
              <a:gd name="T70" fmla="*/ 184 w 214"/>
              <a:gd name="T71" fmla="*/ 155 h 189"/>
              <a:gd name="T72" fmla="*/ 128 w 214"/>
              <a:gd name="T73" fmla="*/ 99 h 189"/>
              <a:gd name="T74" fmla="*/ 139 w 214"/>
              <a:gd name="T75" fmla="*/ 89 h 189"/>
              <a:gd name="T76" fmla="*/ 143 w 214"/>
              <a:gd name="T77" fmla="*/ 93 h 189"/>
              <a:gd name="T78" fmla="*/ 156 w 214"/>
              <a:gd name="T79" fmla="*/ 90 h 189"/>
              <a:gd name="T80" fmla="*/ 204 w 214"/>
              <a:gd name="T81" fmla="*/ 42 h 189"/>
              <a:gd name="T82" fmla="*/ 205 w 214"/>
              <a:gd name="T83" fmla="*/ 41 h 189"/>
              <a:gd name="T84" fmla="*/ 204 w 214"/>
              <a:gd name="T85" fmla="*/ 41 h 189"/>
              <a:gd name="T86" fmla="*/ 206 w 214"/>
              <a:gd name="T87" fmla="*/ 37 h 189"/>
              <a:gd name="T88" fmla="*/ 211 w 214"/>
              <a:gd name="T89" fmla="*/ 36 h 189"/>
              <a:gd name="T90" fmla="*/ 211 w 214"/>
              <a:gd name="T91" fmla="*/ 26 h 189"/>
              <a:gd name="T92" fmla="*/ 172 w 214"/>
              <a:gd name="T93" fmla="*/ 165 h 189"/>
              <a:gd name="T94" fmla="*/ 180 w 214"/>
              <a:gd name="T95" fmla="*/ 173 h 189"/>
              <a:gd name="T96" fmla="*/ 172 w 214"/>
              <a:gd name="T97" fmla="*/ 180 h 189"/>
              <a:gd name="T98" fmla="*/ 164 w 214"/>
              <a:gd name="T99" fmla="*/ 173 h 189"/>
              <a:gd name="T100" fmla="*/ 172 w 214"/>
              <a:gd name="T101" fmla="*/ 165 h 189"/>
              <a:gd name="T102" fmla="*/ 145 w 214"/>
              <a:gd name="T103" fmla="*/ 66 h 189"/>
              <a:gd name="T104" fmla="*/ 142 w 214"/>
              <a:gd name="T105" fmla="*/ 62 h 189"/>
              <a:gd name="T106" fmla="*/ 178 w 214"/>
              <a:gd name="T107" fmla="*/ 26 h 189"/>
              <a:gd name="T108" fmla="*/ 181 w 214"/>
              <a:gd name="T109" fmla="*/ 29 h 189"/>
              <a:gd name="T110" fmla="*/ 145 w 214"/>
              <a:gd name="T111" fmla="*/ 66 h 189"/>
              <a:gd name="T112" fmla="*/ 156 w 214"/>
              <a:gd name="T113" fmla="*/ 77 h 189"/>
              <a:gd name="T114" fmla="*/ 153 w 214"/>
              <a:gd name="T115" fmla="*/ 74 h 189"/>
              <a:gd name="T116" fmla="*/ 189 w 214"/>
              <a:gd name="T117" fmla="*/ 38 h 189"/>
              <a:gd name="T118" fmla="*/ 193 w 214"/>
              <a:gd name="T119" fmla="*/ 41 h 189"/>
              <a:gd name="T120" fmla="*/ 156 w 214"/>
              <a:gd name="T121" fmla="*/ 77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14" h="189">
                <a:moveTo>
                  <a:pt x="211" y="26"/>
                </a:moveTo>
                <a:cubicBezTo>
                  <a:pt x="193" y="7"/>
                  <a:pt x="193" y="7"/>
                  <a:pt x="193" y="7"/>
                </a:cubicBezTo>
                <a:cubicBezTo>
                  <a:pt x="190" y="5"/>
                  <a:pt x="186" y="5"/>
                  <a:pt x="183" y="7"/>
                </a:cubicBezTo>
                <a:cubicBezTo>
                  <a:pt x="182" y="9"/>
                  <a:pt x="181" y="11"/>
                  <a:pt x="181" y="13"/>
                </a:cubicBezTo>
                <a:cubicBezTo>
                  <a:pt x="180" y="13"/>
                  <a:pt x="179" y="13"/>
                  <a:pt x="177" y="14"/>
                </a:cubicBezTo>
                <a:cubicBezTo>
                  <a:pt x="177" y="14"/>
                  <a:pt x="177" y="14"/>
                  <a:pt x="177" y="14"/>
                </a:cubicBezTo>
                <a:cubicBezTo>
                  <a:pt x="129" y="63"/>
                  <a:pt x="129" y="63"/>
                  <a:pt x="129" y="63"/>
                </a:cubicBezTo>
                <a:cubicBezTo>
                  <a:pt x="129" y="67"/>
                  <a:pt x="128" y="72"/>
                  <a:pt x="126" y="75"/>
                </a:cubicBezTo>
                <a:cubicBezTo>
                  <a:pt x="131" y="80"/>
                  <a:pt x="131" y="80"/>
                  <a:pt x="131" y="80"/>
                </a:cubicBezTo>
                <a:cubicBezTo>
                  <a:pt x="131" y="80"/>
                  <a:pt x="131" y="80"/>
                  <a:pt x="131" y="80"/>
                </a:cubicBezTo>
                <a:cubicBezTo>
                  <a:pt x="131" y="81"/>
                  <a:pt x="131" y="81"/>
                  <a:pt x="131" y="81"/>
                </a:cubicBezTo>
                <a:cubicBezTo>
                  <a:pt x="121" y="92"/>
                  <a:pt x="121" y="92"/>
                  <a:pt x="121" y="92"/>
                </a:cubicBezTo>
                <a:cubicBezTo>
                  <a:pt x="85" y="56"/>
                  <a:pt x="85" y="56"/>
                  <a:pt x="85" y="56"/>
                </a:cubicBezTo>
                <a:cubicBezTo>
                  <a:pt x="89" y="42"/>
                  <a:pt x="86" y="26"/>
                  <a:pt x="74" y="15"/>
                </a:cubicBezTo>
                <a:cubicBezTo>
                  <a:pt x="63" y="4"/>
                  <a:pt x="48" y="0"/>
                  <a:pt x="34" y="4"/>
                </a:cubicBezTo>
                <a:cubicBezTo>
                  <a:pt x="57" y="28"/>
                  <a:pt x="57" y="28"/>
                  <a:pt x="57" y="28"/>
                </a:cubicBezTo>
                <a:cubicBezTo>
                  <a:pt x="51" y="52"/>
                  <a:pt x="51" y="52"/>
                  <a:pt x="51" y="52"/>
                </a:cubicBezTo>
                <a:cubicBezTo>
                  <a:pt x="28" y="58"/>
                  <a:pt x="28" y="58"/>
                  <a:pt x="28" y="58"/>
                </a:cubicBezTo>
                <a:cubicBezTo>
                  <a:pt x="4" y="34"/>
                  <a:pt x="4" y="34"/>
                  <a:pt x="4" y="34"/>
                </a:cubicBezTo>
                <a:cubicBezTo>
                  <a:pt x="0" y="48"/>
                  <a:pt x="4" y="64"/>
                  <a:pt x="15" y="75"/>
                </a:cubicBezTo>
                <a:cubicBezTo>
                  <a:pt x="26" y="86"/>
                  <a:pt x="43" y="90"/>
                  <a:pt x="58" y="85"/>
                </a:cubicBezTo>
                <a:cubicBezTo>
                  <a:pt x="58" y="85"/>
                  <a:pt x="58" y="85"/>
                  <a:pt x="58" y="85"/>
                </a:cubicBezTo>
                <a:cubicBezTo>
                  <a:pt x="92" y="120"/>
                  <a:pt x="92" y="120"/>
                  <a:pt x="92" y="120"/>
                </a:cubicBezTo>
                <a:cubicBezTo>
                  <a:pt x="60" y="153"/>
                  <a:pt x="60" y="153"/>
                  <a:pt x="60" y="153"/>
                </a:cubicBezTo>
                <a:cubicBezTo>
                  <a:pt x="58" y="151"/>
                  <a:pt x="58" y="151"/>
                  <a:pt x="58" y="151"/>
                </a:cubicBezTo>
                <a:cubicBezTo>
                  <a:pt x="49" y="158"/>
                  <a:pt x="49" y="158"/>
                  <a:pt x="49" y="158"/>
                </a:cubicBezTo>
                <a:cubicBezTo>
                  <a:pt x="33" y="183"/>
                  <a:pt x="33" y="183"/>
                  <a:pt x="33" y="183"/>
                </a:cubicBezTo>
                <a:cubicBezTo>
                  <a:pt x="37" y="187"/>
                  <a:pt x="37" y="187"/>
                  <a:pt x="37" y="187"/>
                </a:cubicBezTo>
                <a:cubicBezTo>
                  <a:pt x="61" y="171"/>
                  <a:pt x="61" y="171"/>
                  <a:pt x="61" y="171"/>
                </a:cubicBezTo>
                <a:cubicBezTo>
                  <a:pt x="69" y="162"/>
                  <a:pt x="69" y="162"/>
                  <a:pt x="69" y="162"/>
                </a:cubicBezTo>
                <a:cubicBezTo>
                  <a:pt x="67" y="160"/>
                  <a:pt x="67" y="160"/>
                  <a:pt x="67" y="160"/>
                </a:cubicBezTo>
                <a:cubicBezTo>
                  <a:pt x="100" y="127"/>
                  <a:pt x="100" y="127"/>
                  <a:pt x="100" y="127"/>
                </a:cubicBezTo>
                <a:cubicBezTo>
                  <a:pt x="156" y="184"/>
                  <a:pt x="156" y="184"/>
                  <a:pt x="156" y="184"/>
                </a:cubicBezTo>
                <a:cubicBezTo>
                  <a:pt x="160" y="188"/>
                  <a:pt x="165" y="189"/>
                  <a:pt x="170" y="189"/>
                </a:cubicBezTo>
                <a:cubicBezTo>
                  <a:pt x="175" y="189"/>
                  <a:pt x="180" y="188"/>
                  <a:pt x="184" y="184"/>
                </a:cubicBezTo>
                <a:cubicBezTo>
                  <a:pt x="192" y="176"/>
                  <a:pt x="192" y="163"/>
                  <a:pt x="184" y="155"/>
                </a:cubicBezTo>
                <a:cubicBezTo>
                  <a:pt x="128" y="99"/>
                  <a:pt x="128" y="99"/>
                  <a:pt x="128" y="99"/>
                </a:cubicBezTo>
                <a:cubicBezTo>
                  <a:pt x="139" y="89"/>
                  <a:pt x="139" y="89"/>
                  <a:pt x="139" y="89"/>
                </a:cubicBezTo>
                <a:cubicBezTo>
                  <a:pt x="143" y="93"/>
                  <a:pt x="143" y="93"/>
                  <a:pt x="143" y="93"/>
                </a:cubicBezTo>
                <a:cubicBezTo>
                  <a:pt x="147" y="91"/>
                  <a:pt x="151" y="90"/>
                  <a:pt x="156" y="90"/>
                </a:cubicBezTo>
                <a:cubicBezTo>
                  <a:pt x="204" y="42"/>
                  <a:pt x="204" y="42"/>
                  <a:pt x="204" y="42"/>
                </a:cubicBezTo>
                <a:cubicBezTo>
                  <a:pt x="205" y="41"/>
                  <a:pt x="205" y="41"/>
                  <a:pt x="205" y="41"/>
                </a:cubicBezTo>
                <a:cubicBezTo>
                  <a:pt x="204" y="41"/>
                  <a:pt x="204" y="41"/>
                  <a:pt x="204" y="41"/>
                </a:cubicBezTo>
                <a:cubicBezTo>
                  <a:pt x="205" y="40"/>
                  <a:pt x="206" y="39"/>
                  <a:pt x="206" y="37"/>
                </a:cubicBezTo>
                <a:cubicBezTo>
                  <a:pt x="208" y="38"/>
                  <a:pt x="210" y="37"/>
                  <a:pt x="211" y="36"/>
                </a:cubicBezTo>
                <a:cubicBezTo>
                  <a:pt x="214" y="33"/>
                  <a:pt x="214" y="29"/>
                  <a:pt x="211" y="26"/>
                </a:cubicBezTo>
                <a:moveTo>
                  <a:pt x="172" y="165"/>
                </a:moveTo>
                <a:cubicBezTo>
                  <a:pt x="176" y="165"/>
                  <a:pt x="180" y="168"/>
                  <a:pt x="180" y="173"/>
                </a:cubicBezTo>
                <a:cubicBezTo>
                  <a:pt x="180" y="177"/>
                  <a:pt x="176" y="180"/>
                  <a:pt x="172" y="180"/>
                </a:cubicBezTo>
                <a:cubicBezTo>
                  <a:pt x="168" y="180"/>
                  <a:pt x="164" y="177"/>
                  <a:pt x="164" y="173"/>
                </a:cubicBezTo>
                <a:cubicBezTo>
                  <a:pt x="164" y="168"/>
                  <a:pt x="168" y="165"/>
                  <a:pt x="172" y="165"/>
                </a:cubicBezTo>
                <a:moveTo>
                  <a:pt x="145" y="66"/>
                </a:moveTo>
                <a:cubicBezTo>
                  <a:pt x="142" y="62"/>
                  <a:pt x="142" y="62"/>
                  <a:pt x="142" y="62"/>
                </a:cubicBezTo>
                <a:cubicBezTo>
                  <a:pt x="178" y="26"/>
                  <a:pt x="178" y="26"/>
                  <a:pt x="178" y="26"/>
                </a:cubicBezTo>
                <a:cubicBezTo>
                  <a:pt x="181" y="29"/>
                  <a:pt x="181" y="29"/>
                  <a:pt x="181" y="29"/>
                </a:cubicBezTo>
                <a:lnTo>
                  <a:pt x="145" y="66"/>
                </a:lnTo>
                <a:close/>
                <a:moveTo>
                  <a:pt x="156" y="77"/>
                </a:moveTo>
                <a:cubicBezTo>
                  <a:pt x="153" y="74"/>
                  <a:pt x="153" y="74"/>
                  <a:pt x="153" y="74"/>
                </a:cubicBezTo>
                <a:cubicBezTo>
                  <a:pt x="189" y="38"/>
                  <a:pt x="189" y="38"/>
                  <a:pt x="189" y="38"/>
                </a:cubicBezTo>
                <a:cubicBezTo>
                  <a:pt x="193" y="41"/>
                  <a:pt x="193" y="41"/>
                  <a:pt x="193" y="41"/>
                </a:cubicBezTo>
                <a:lnTo>
                  <a:pt x="156" y="77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110" name="Oval 28"/>
          <p:cNvSpPr/>
          <p:nvPr/>
        </p:nvSpPr>
        <p:spPr>
          <a:xfrm>
            <a:off x="421014" y="4131570"/>
            <a:ext cx="225041" cy="225041"/>
          </a:xfrm>
          <a:prstGeom prst="ellipse">
            <a:avLst/>
          </a:prstGeom>
          <a:noFill/>
          <a:ln w="50800" cmpd="dbl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400"/>
          </a:p>
        </p:txBody>
      </p:sp>
      <p:sp>
        <p:nvSpPr>
          <p:cNvPr id="111" name="Freeform 33"/>
          <p:cNvSpPr>
            <a:spLocks noEditPoints="1"/>
          </p:cNvSpPr>
          <p:nvPr/>
        </p:nvSpPr>
        <p:spPr bwMode="auto">
          <a:xfrm>
            <a:off x="477872" y="4197121"/>
            <a:ext cx="111323" cy="98737"/>
          </a:xfrm>
          <a:custGeom>
            <a:avLst/>
            <a:gdLst>
              <a:gd name="T0" fmla="*/ 211 w 214"/>
              <a:gd name="T1" fmla="*/ 26 h 189"/>
              <a:gd name="T2" fmla="*/ 193 w 214"/>
              <a:gd name="T3" fmla="*/ 7 h 189"/>
              <a:gd name="T4" fmla="*/ 183 w 214"/>
              <a:gd name="T5" fmla="*/ 7 h 189"/>
              <a:gd name="T6" fmla="*/ 181 w 214"/>
              <a:gd name="T7" fmla="*/ 13 h 189"/>
              <a:gd name="T8" fmla="*/ 177 w 214"/>
              <a:gd name="T9" fmla="*/ 14 h 189"/>
              <a:gd name="T10" fmla="*/ 177 w 214"/>
              <a:gd name="T11" fmla="*/ 14 h 189"/>
              <a:gd name="T12" fmla="*/ 129 w 214"/>
              <a:gd name="T13" fmla="*/ 63 h 189"/>
              <a:gd name="T14" fmla="*/ 126 w 214"/>
              <a:gd name="T15" fmla="*/ 75 h 189"/>
              <a:gd name="T16" fmla="*/ 131 w 214"/>
              <a:gd name="T17" fmla="*/ 80 h 189"/>
              <a:gd name="T18" fmla="*/ 131 w 214"/>
              <a:gd name="T19" fmla="*/ 80 h 189"/>
              <a:gd name="T20" fmla="*/ 131 w 214"/>
              <a:gd name="T21" fmla="*/ 81 h 189"/>
              <a:gd name="T22" fmla="*/ 121 w 214"/>
              <a:gd name="T23" fmla="*/ 92 h 189"/>
              <a:gd name="T24" fmla="*/ 85 w 214"/>
              <a:gd name="T25" fmla="*/ 56 h 189"/>
              <a:gd name="T26" fmla="*/ 74 w 214"/>
              <a:gd name="T27" fmla="*/ 15 h 189"/>
              <a:gd name="T28" fmla="*/ 34 w 214"/>
              <a:gd name="T29" fmla="*/ 4 h 189"/>
              <a:gd name="T30" fmla="*/ 57 w 214"/>
              <a:gd name="T31" fmla="*/ 28 h 189"/>
              <a:gd name="T32" fmla="*/ 51 w 214"/>
              <a:gd name="T33" fmla="*/ 52 h 189"/>
              <a:gd name="T34" fmla="*/ 28 w 214"/>
              <a:gd name="T35" fmla="*/ 58 h 189"/>
              <a:gd name="T36" fmla="*/ 4 w 214"/>
              <a:gd name="T37" fmla="*/ 34 h 189"/>
              <a:gd name="T38" fmla="*/ 15 w 214"/>
              <a:gd name="T39" fmla="*/ 75 h 189"/>
              <a:gd name="T40" fmla="*/ 58 w 214"/>
              <a:gd name="T41" fmla="*/ 85 h 189"/>
              <a:gd name="T42" fmla="*/ 58 w 214"/>
              <a:gd name="T43" fmla="*/ 85 h 189"/>
              <a:gd name="T44" fmla="*/ 92 w 214"/>
              <a:gd name="T45" fmla="*/ 120 h 189"/>
              <a:gd name="T46" fmla="*/ 60 w 214"/>
              <a:gd name="T47" fmla="*/ 153 h 189"/>
              <a:gd name="T48" fmla="*/ 58 w 214"/>
              <a:gd name="T49" fmla="*/ 151 h 189"/>
              <a:gd name="T50" fmla="*/ 49 w 214"/>
              <a:gd name="T51" fmla="*/ 158 h 189"/>
              <a:gd name="T52" fmla="*/ 33 w 214"/>
              <a:gd name="T53" fmla="*/ 183 h 189"/>
              <a:gd name="T54" fmla="*/ 37 w 214"/>
              <a:gd name="T55" fmla="*/ 187 h 189"/>
              <a:gd name="T56" fmla="*/ 61 w 214"/>
              <a:gd name="T57" fmla="*/ 171 h 189"/>
              <a:gd name="T58" fmla="*/ 69 w 214"/>
              <a:gd name="T59" fmla="*/ 162 h 189"/>
              <a:gd name="T60" fmla="*/ 67 w 214"/>
              <a:gd name="T61" fmla="*/ 160 h 189"/>
              <a:gd name="T62" fmla="*/ 100 w 214"/>
              <a:gd name="T63" fmla="*/ 127 h 189"/>
              <a:gd name="T64" fmla="*/ 156 w 214"/>
              <a:gd name="T65" fmla="*/ 184 h 189"/>
              <a:gd name="T66" fmla="*/ 170 w 214"/>
              <a:gd name="T67" fmla="*/ 189 h 189"/>
              <a:gd name="T68" fmla="*/ 184 w 214"/>
              <a:gd name="T69" fmla="*/ 184 h 189"/>
              <a:gd name="T70" fmla="*/ 184 w 214"/>
              <a:gd name="T71" fmla="*/ 155 h 189"/>
              <a:gd name="T72" fmla="*/ 128 w 214"/>
              <a:gd name="T73" fmla="*/ 99 h 189"/>
              <a:gd name="T74" fmla="*/ 139 w 214"/>
              <a:gd name="T75" fmla="*/ 89 h 189"/>
              <a:gd name="T76" fmla="*/ 143 w 214"/>
              <a:gd name="T77" fmla="*/ 93 h 189"/>
              <a:gd name="T78" fmla="*/ 156 w 214"/>
              <a:gd name="T79" fmla="*/ 90 h 189"/>
              <a:gd name="T80" fmla="*/ 204 w 214"/>
              <a:gd name="T81" fmla="*/ 42 h 189"/>
              <a:gd name="T82" fmla="*/ 205 w 214"/>
              <a:gd name="T83" fmla="*/ 41 h 189"/>
              <a:gd name="T84" fmla="*/ 204 w 214"/>
              <a:gd name="T85" fmla="*/ 41 h 189"/>
              <a:gd name="T86" fmla="*/ 206 w 214"/>
              <a:gd name="T87" fmla="*/ 37 h 189"/>
              <a:gd name="T88" fmla="*/ 211 w 214"/>
              <a:gd name="T89" fmla="*/ 36 h 189"/>
              <a:gd name="T90" fmla="*/ 211 w 214"/>
              <a:gd name="T91" fmla="*/ 26 h 189"/>
              <a:gd name="T92" fmla="*/ 172 w 214"/>
              <a:gd name="T93" fmla="*/ 165 h 189"/>
              <a:gd name="T94" fmla="*/ 180 w 214"/>
              <a:gd name="T95" fmla="*/ 173 h 189"/>
              <a:gd name="T96" fmla="*/ 172 w 214"/>
              <a:gd name="T97" fmla="*/ 180 h 189"/>
              <a:gd name="T98" fmla="*/ 164 w 214"/>
              <a:gd name="T99" fmla="*/ 173 h 189"/>
              <a:gd name="T100" fmla="*/ 172 w 214"/>
              <a:gd name="T101" fmla="*/ 165 h 189"/>
              <a:gd name="T102" fmla="*/ 145 w 214"/>
              <a:gd name="T103" fmla="*/ 66 h 189"/>
              <a:gd name="T104" fmla="*/ 142 w 214"/>
              <a:gd name="T105" fmla="*/ 62 h 189"/>
              <a:gd name="T106" fmla="*/ 178 w 214"/>
              <a:gd name="T107" fmla="*/ 26 h 189"/>
              <a:gd name="T108" fmla="*/ 181 w 214"/>
              <a:gd name="T109" fmla="*/ 29 h 189"/>
              <a:gd name="T110" fmla="*/ 145 w 214"/>
              <a:gd name="T111" fmla="*/ 66 h 189"/>
              <a:gd name="T112" fmla="*/ 156 w 214"/>
              <a:gd name="T113" fmla="*/ 77 h 189"/>
              <a:gd name="T114" fmla="*/ 153 w 214"/>
              <a:gd name="T115" fmla="*/ 74 h 189"/>
              <a:gd name="T116" fmla="*/ 189 w 214"/>
              <a:gd name="T117" fmla="*/ 38 h 189"/>
              <a:gd name="T118" fmla="*/ 193 w 214"/>
              <a:gd name="T119" fmla="*/ 41 h 189"/>
              <a:gd name="T120" fmla="*/ 156 w 214"/>
              <a:gd name="T121" fmla="*/ 77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14" h="189">
                <a:moveTo>
                  <a:pt x="211" y="26"/>
                </a:moveTo>
                <a:cubicBezTo>
                  <a:pt x="193" y="7"/>
                  <a:pt x="193" y="7"/>
                  <a:pt x="193" y="7"/>
                </a:cubicBezTo>
                <a:cubicBezTo>
                  <a:pt x="190" y="5"/>
                  <a:pt x="186" y="5"/>
                  <a:pt x="183" y="7"/>
                </a:cubicBezTo>
                <a:cubicBezTo>
                  <a:pt x="182" y="9"/>
                  <a:pt x="181" y="11"/>
                  <a:pt x="181" y="13"/>
                </a:cubicBezTo>
                <a:cubicBezTo>
                  <a:pt x="180" y="13"/>
                  <a:pt x="179" y="13"/>
                  <a:pt x="177" y="14"/>
                </a:cubicBezTo>
                <a:cubicBezTo>
                  <a:pt x="177" y="14"/>
                  <a:pt x="177" y="14"/>
                  <a:pt x="177" y="14"/>
                </a:cubicBezTo>
                <a:cubicBezTo>
                  <a:pt x="129" y="63"/>
                  <a:pt x="129" y="63"/>
                  <a:pt x="129" y="63"/>
                </a:cubicBezTo>
                <a:cubicBezTo>
                  <a:pt x="129" y="67"/>
                  <a:pt x="128" y="72"/>
                  <a:pt x="126" y="75"/>
                </a:cubicBezTo>
                <a:cubicBezTo>
                  <a:pt x="131" y="80"/>
                  <a:pt x="131" y="80"/>
                  <a:pt x="131" y="80"/>
                </a:cubicBezTo>
                <a:cubicBezTo>
                  <a:pt x="131" y="80"/>
                  <a:pt x="131" y="80"/>
                  <a:pt x="131" y="80"/>
                </a:cubicBezTo>
                <a:cubicBezTo>
                  <a:pt x="131" y="81"/>
                  <a:pt x="131" y="81"/>
                  <a:pt x="131" y="81"/>
                </a:cubicBezTo>
                <a:cubicBezTo>
                  <a:pt x="121" y="92"/>
                  <a:pt x="121" y="92"/>
                  <a:pt x="121" y="92"/>
                </a:cubicBezTo>
                <a:cubicBezTo>
                  <a:pt x="85" y="56"/>
                  <a:pt x="85" y="56"/>
                  <a:pt x="85" y="56"/>
                </a:cubicBezTo>
                <a:cubicBezTo>
                  <a:pt x="89" y="42"/>
                  <a:pt x="86" y="26"/>
                  <a:pt x="74" y="15"/>
                </a:cubicBezTo>
                <a:cubicBezTo>
                  <a:pt x="63" y="4"/>
                  <a:pt x="48" y="0"/>
                  <a:pt x="34" y="4"/>
                </a:cubicBezTo>
                <a:cubicBezTo>
                  <a:pt x="57" y="28"/>
                  <a:pt x="57" y="28"/>
                  <a:pt x="57" y="28"/>
                </a:cubicBezTo>
                <a:cubicBezTo>
                  <a:pt x="51" y="52"/>
                  <a:pt x="51" y="52"/>
                  <a:pt x="51" y="52"/>
                </a:cubicBezTo>
                <a:cubicBezTo>
                  <a:pt x="28" y="58"/>
                  <a:pt x="28" y="58"/>
                  <a:pt x="28" y="58"/>
                </a:cubicBezTo>
                <a:cubicBezTo>
                  <a:pt x="4" y="34"/>
                  <a:pt x="4" y="34"/>
                  <a:pt x="4" y="34"/>
                </a:cubicBezTo>
                <a:cubicBezTo>
                  <a:pt x="0" y="48"/>
                  <a:pt x="4" y="64"/>
                  <a:pt x="15" y="75"/>
                </a:cubicBezTo>
                <a:cubicBezTo>
                  <a:pt x="26" y="86"/>
                  <a:pt x="43" y="90"/>
                  <a:pt x="58" y="85"/>
                </a:cubicBezTo>
                <a:cubicBezTo>
                  <a:pt x="58" y="85"/>
                  <a:pt x="58" y="85"/>
                  <a:pt x="58" y="85"/>
                </a:cubicBezTo>
                <a:cubicBezTo>
                  <a:pt x="92" y="120"/>
                  <a:pt x="92" y="120"/>
                  <a:pt x="92" y="120"/>
                </a:cubicBezTo>
                <a:cubicBezTo>
                  <a:pt x="60" y="153"/>
                  <a:pt x="60" y="153"/>
                  <a:pt x="60" y="153"/>
                </a:cubicBezTo>
                <a:cubicBezTo>
                  <a:pt x="58" y="151"/>
                  <a:pt x="58" y="151"/>
                  <a:pt x="58" y="151"/>
                </a:cubicBezTo>
                <a:cubicBezTo>
                  <a:pt x="49" y="158"/>
                  <a:pt x="49" y="158"/>
                  <a:pt x="49" y="158"/>
                </a:cubicBezTo>
                <a:cubicBezTo>
                  <a:pt x="33" y="183"/>
                  <a:pt x="33" y="183"/>
                  <a:pt x="33" y="183"/>
                </a:cubicBezTo>
                <a:cubicBezTo>
                  <a:pt x="37" y="187"/>
                  <a:pt x="37" y="187"/>
                  <a:pt x="37" y="187"/>
                </a:cubicBezTo>
                <a:cubicBezTo>
                  <a:pt x="61" y="171"/>
                  <a:pt x="61" y="171"/>
                  <a:pt x="61" y="171"/>
                </a:cubicBezTo>
                <a:cubicBezTo>
                  <a:pt x="69" y="162"/>
                  <a:pt x="69" y="162"/>
                  <a:pt x="69" y="162"/>
                </a:cubicBezTo>
                <a:cubicBezTo>
                  <a:pt x="67" y="160"/>
                  <a:pt x="67" y="160"/>
                  <a:pt x="67" y="160"/>
                </a:cubicBezTo>
                <a:cubicBezTo>
                  <a:pt x="100" y="127"/>
                  <a:pt x="100" y="127"/>
                  <a:pt x="100" y="127"/>
                </a:cubicBezTo>
                <a:cubicBezTo>
                  <a:pt x="156" y="184"/>
                  <a:pt x="156" y="184"/>
                  <a:pt x="156" y="184"/>
                </a:cubicBezTo>
                <a:cubicBezTo>
                  <a:pt x="160" y="188"/>
                  <a:pt x="165" y="189"/>
                  <a:pt x="170" y="189"/>
                </a:cubicBezTo>
                <a:cubicBezTo>
                  <a:pt x="175" y="189"/>
                  <a:pt x="180" y="188"/>
                  <a:pt x="184" y="184"/>
                </a:cubicBezTo>
                <a:cubicBezTo>
                  <a:pt x="192" y="176"/>
                  <a:pt x="192" y="163"/>
                  <a:pt x="184" y="155"/>
                </a:cubicBezTo>
                <a:cubicBezTo>
                  <a:pt x="128" y="99"/>
                  <a:pt x="128" y="99"/>
                  <a:pt x="128" y="99"/>
                </a:cubicBezTo>
                <a:cubicBezTo>
                  <a:pt x="139" y="89"/>
                  <a:pt x="139" y="89"/>
                  <a:pt x="139" y="89"/>
                </a:cubicBezTo>
                <a:cubicBezTo>
                  <a:pt x="143" y="93"/>
                  <a:pt x="143" y="93"/>
                  <a:pt x="143" y="93"/>
                </a:cubicBezTo>
                <a:cubicBezTo>
                  <a:pt x="147" y="91"/>
                  <a:pt x="151" y="90"/>
                  <a:pt x="156" y="90"/>
                </a:cubicBezTo>
                <a:cubicBezTo>
                  <a:pt x="204" y="42"/>
                  <a:pt x="204" y="42"/>
                  <a:pt x="204" y="42"/>
                </a:cubicBezTo>
                <a:cubicBezTo>
                  <a:pt x="205" y="41"/>
                  <a:pt x="205" y="41"/>
                  <a:pt x="205" y="41"/>
                </a:cubicBezTo>
                <a:cubicBezTo>
                  <a:pt x="204" y="41"/>
                  <a:pt x="204" y="41"/>
                  <a:pt x="204" y="41"/>
                </a:cubicBezTo>
                <a:cubicBezTo>
                  <a:pt x="205" y="40"/>
                  <a:pt x="206" y="39"/>
                  <a:pt x="206" y="37"/>
                </a:cubicBezTo>
                <a:cubicBezTo>
                  <a:pt x="208" y="38"/>
                  <a:pt x="210" y="37"/>
                  <a:pt x="211" y="36"/>
                </a:cubicBezTo>
                <a:cubicBezTo>
                  <a:pt x="214" y="33"/>
                  <a:pt x="214" y="29"/>
                  <a:pt x="211" y="26"/>
                </a:cubicBezTo>
                <a:moveTo>
                  <a:pt x="172" y="165"/>
                </a:moveTo>
                <a:cubicBezTo>
                  <a:pt x="176" y="165"/>
                  <a:pt x="180" y="168"/>
                  <a:pt x="180" y="173"/>
                </a:cubicBezTo>
                <a:cubicBezTo>
                  <a:pt x="180" y="177"/>
                  <a:pt x="176" y="180"/>
                  <a:pt x="172" y="180"/>
                </a:cubicBezTo>
                <a:cubicBezTo>
                  <a:pt x="168" y="180"/>
                  <a:pt x="164" y="177"/>
                  <a:pt x="164" y="173"/>
                </a:cubicBezTo>
                <a:cubicBezTo>
                  <a:pt x="164" y="168"/>
                  <a:pt x="168" y="165"/>
                  <a:pt x="172" y="165"/>
                </a:cubicBezTo>
                <a:moveTo>
                  <a:pt x="145" y="66"/>
                </a:moveTo>
                <a:cubicBezTo>
                  <a:pt x="142" y="62"/>
                  <a:pt x="142" y="62"/>
                  <a:pt x="142" y="62"/>
                </a:cubicBezTo>
                <a:cubicBezTo>
                  <a:pt x="178" y="26"/>
                  <a:pt x="178" y="26"/>
                  <a:pt x="178" y="26"/>
                </a:cubicBezTo>
                <a:cubicBezTo>
                  <a:pt x="181" y="29"/>
                  <a:pt x="181" y="29"/>
                  <a:pt x="181" y="29"/>
                </a:cubicBezTo>
                <a:lnTo>
                  <a:pt x="145" y="66"/>
                </a:lnTo>
                <a:close/>
                <a:moveTo>
                  <a:pt x="156" y="77"/>
                </a:moveTo>
                <a:cubicBezTo>
                  <a:pt x="153" y="74"/>
                  <a:pt x="153" y="74"/>
                  <a:pt x="153" y="74"/>
                </a:cubicBezTo>
                <a:cubicBezTo>
                  <a:pt x="189" y="38"/>
                  <a:pt x="189" y="38"/>
                  <a:pt x="189" y="38"/>
                </a:cubicBezTo>
                <a:cubicBezTo>
                  <a:pt x="193" y="41"/>
                  <a:pt x="193" y="41"/>
                  <a:pt x="193" y="41"/>
                </a:cubicBezTo>
                <a:lnTo>
                  <a:pt x="156" y="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112" name="Oval 28"/>
          <p:cNvSpPr/>
          <p:nvPr/>
        </p:nvSpPr>
        <p:spPr>
          <a:xfrm>
            <a:off x="419727" y="4676977"/>
            <a:ext cx="225041" cy="225041"/>
          </a:xfrm>
          <a:prstGeom prst="ellipse">
            <a:avLst/>
          </a:prstGeom>
          <a:noFill/>
          <a:ln w="50800" cmpd="dbl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400"/>
          </a:p>
        </p:txBody>
      </p:sp>
      <p:sp>
        <p:nvSpPr>
          <p:cNvPr id="113" name="Freeform 33"/>
          <p:cNvSpPr>
            <a:spLocks noEditPoints="1"/>
          </p:cNvSpPr>
          <p:nvPr/>
        </p:nvSpPr>
        <p:spPr bwMode="auto">
          <a:xfrm>
            <a:off x="476585" y="4742528"/>
            <a:ext cx="111323" cy="98737"/>
          </a:xfrm>
          <a:custGeom>
            <a:avLst/>
            <a:gdLst>
              <a:gd name="T0" fmla="*/ 211 w 214"/>
              <a:gd name="T1" fmla="*/ 26 h 189"/>
              <a:gd name="T2" fmla="*/ 193 w 214"/>
              <a:gd name="T3" fmla="*/ 7 h 189"/>
              <a:gd name="T4" fmla="*/ 183 w 214"/>
              <a:gd name="T5" fmla="*/ 7 h 189"/>
              <a:gd name="T6" fmla="*/ 181 w 214"/>
              <a:gd name="T7" fmla="*/ 13 h 189"/>
              <a:gd name="T8" fmla="*/ 177 w 214"/>
              <a:gd name="T9" fmla="*/ 14 h 189"/>
              <a:gd name="T10" fmla="*/ 177 w 214"/>
              <a:gd name="T11" fmla="*/ 14 h 189"/>
              <a:gd name="T12" fmla="*/ 129 w 214"/>
              <a:gd name="T13" fmla="*/ 63 h 189"/>
              <a:gd name="T14" fmla="*/ 126 w 214"/>
              <a:gd name="T15" fmla="*/ 75 h 189"/>
              <a:gd name="T16" fmla="*/ 131 w 214"/>
              <a:gd name="T17" fmla="*/ 80 h 189"/>
              <a:gd name="T18" fmla="*/ 131 w 214"/>
              <a:gd name="T19" fmla="*/ 80 h 189"/>
              <a:gd name="T20" fmla="*/ 131 w 214"/>
              <a:gd name="T21" fmla="*/ 81 h 189"/>
              <a:gd name="T22" fmla="*/ 121 w 214"/>
              <a:gd name="T23" fmla="*/ 92 h 189"/>
              <a:gd name="T24" fmla="*/ 85 w 214"/>
              <a:gd name="T25" fmla="*/ 56 h 189"/>
              <a:gd name="T26" fmla="*/ 74 w 214"/>
              <a:gd name="T27" fmla="*/ 15 h 189"/>
              <a:gd name="T28" fmla="*/ 34 w 214"/>
              <a:gd name="T29" fmla="*/ 4 h 189"/>
              <a:gd name="T30" fmla="*/ 57 w 214"/>
              <a:gd name="T31" fmla="*/ 28 h 189"/>
              <a:gd name="T32" fmla="*/ 51 w 214"/>
              <a:gd name="T33" fmla="*/ 52 h 189"/>
              <a:gd name="T34" fmla="*/ 28 w 214"/>
              <a:gd name="T35" fmla="*/ 58 h 189"/>
              <a:gd name="T36" fmla="*/ 4 w 214"/>
              <a:gd name="T37" fmla="*/ 34 h 189"/>
              <a:gd name="T38" fmla="*/ 15 w 214"/>
              <a:gd name="T39" fmla="*/ 75 h 189"/>
              <a:gd name="T40" fmla="*/ 58 w 214"/>
              <a:gd name="T41" fmla="*/ 85 h 189"/>
              <a:gd name="T42" fmla="*/ 58 w 214"/>
              <a:gd name="T43" fmla="*/ 85 h 189"/>
              <a:gd name="T44" fmla="*/ 92 w 214"/>
              <a:gd name="T45" fmla="*/ 120 h 189"/>
              <a:gd name="T46" fmla="*/ 60 w 214"/>
              <a:gd name="T47" fmla="*/ 153 h 189"/>
              <a:gd name="T48" fmla="*/ 58 w 214"/>
              <a:gd name="T49" fmla="*/ 151 h 189"/>
              <a:gd name="T50" fmla="*/ 49 w 214"/>
              <a:gd name="T51" fmla="*/ 158 h 189"/>
              <a:gd name="T52" fmla="*/ 33 w 214"/>
              <a:gd name="T53" fmla="*/ 183 h 189"/>
              <a:gd name="T54" fmla="*/ 37 w 214"/>
              <a:gd name="T55" fmla="*/ 187 h 189"/>
              <a:gd name="T56" fmla="*/ 61 w 214"/>
              <a:gd name="T57" fmla="*/ 171 h 189"/>
              <a:gd name="T58" fmla="*/ 69 w 214"/>
              <a:gd name="T59" fmla="*/ 162 h 189"/>
              <a:gd name="T60" fmla="*/ 67 w 214"/>
              <a:gd name="T61" fmla="*/ 160 h 189"/>
              <a:gd name="T62" fmla="*/ 100 w 214"/>
              <a:gd name="T63" fmla="*/ 127 h 189"/>
              <a:gd name="T64" fmla="*/ 156 w 214"/>
              <a:gd name="T65" fmla="*/ 184 h 189"/>
              <a:gd name="T66" fmla="*/ 170 w 214"/>
              <a:gd name="T67" fmla="*/ 189 h 189"/>
              <a:gd name="T68" fmla="*/ 184 w 214"/>
              <a:gd name="T69" fmla="*/ 184 h 189"/>
              <a:gd name="T70" fmla="*/ 184 w 214"/>
              <a:gd name="T71" fmla="*/ 155 h 189"/>
              <a:gd name="T72" fmla="*/ 128 w 214"/>
              <a:gd name="T73" fmla="*/ 99 h 189"/>
              <a:gd name="T74" fmla="*/ 139 w 214"/>
              <a:gd name="T75" fmla="*/ 89 h 189"/>
              <a:gd name="T76" fmla="*/ 143 w 214"/>
              <a:gd name="T77" fmla="*/ 93 h 189"/>
              <a:gd name="T78" fmla="*/ 156 w 214"/>
              <a:gd name="T79" fmla="*/ 90 h 189"/>
              <a:gd name="T80" fmla="*/ 204 w 214"/>
              <a:gd name="T81" fmla="*/ 42 h 189"/>
              <a:gd name="T82" fmla="*/ 205 w 214"/>
              <a:gd name="T83" fmla="*/ 41 h 189"/>
              <a:gd name="T84" fmla="*/ 204 w 214"/>
              <a:gd name="T85" fmla="*/ 41 h 189"/>
              <a:gd name="T86" fmla="*/ 206 w 214"/>
              <a:gd name="T87" fmla="*/ 37 h 189"/>
              <a:gd name="T88" fmla="*/ 211 w 214"/>
              <a:gd name="T89" fmla="*/ 36 h 189"/>
              <a:gd name="T90" fmla="*/ 211 w 214"/>
              <a:gd name="T91" fmla="*/ 26 h 189"/>
              <a:gd name="T92" fmla="*/ 172 w 214"/>
              <a:gd name="T93" fmla="*/ 165 h 189"/>
              <a:gd name="T94" fmla="*/ 180 w 214"/>
              <a:gd name="T95" fmla="*/ 173 h 189"/>
              <a:gd name="T96" fmla="*/ 172 w 214"/>
              <a:gd name="T97" fmla="*/ 180 h 189"/>
              <a:gd name="T98" fmla="*/ 164 w 214"/>
              <a:gd name="T99" fmla="*/ 173 h 189"/>
              <a:gd name="T100" fmla="*/ 172 w 214"/>
              <a:gd name="T101" fmla="*/ 165 h 189"/>
              <a:gd name="T102" fmla="*/ 145 w 214"/>
              <a:gd name="T103" fmla="*/ 66 h 189"/>
              <a:gd name="T104" fmla="*/ 142 w 214"/>
              <a:gd name="T105" fmla="*/ 62 h 189"/>
              <a:gd name="T106" fmla="*/ 178 w 214"/>
              <a:gd name="T107" fmla="*/ 26 h 189"/>
              <a:gd name="T108" fmla="*/ 181 w 214"/>
              <a:gd name="T109" fmla="*/ 29 h 189"/>
              <a:gd name="T110" fmla="*/ 145 w 214"/>
              <a:gd name="T111" fmla="*/ 66 h 189"/>
              <a:gd name="T112" fmla="*/ 156 w 214"/>
              <a:gd name="T113" fmla="*/ 77 h 189"/>
              <a:gd name="T114" fmla="*/ 153 w 214"/>
              <a:gd name="T115" fmla="*/ 74 h 189"/>
              <a:gd name="T116" fmla="*/ 189 w 214"/>
              <a:gd name="T117" fmla="*/ 38 h 189"/>
              <a:gd name="T118" fmla="*/ 193 w 214"/>
              <a:gd name="T119" fmla="*/ 41 h 189"/>
              <a:gd name="T120" fmla="*/ 156 w 214"/>
              <a:gd name="T121" fmla="*/ 77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14" h="189">
                <a:moveTo>
                  <a:pt x="211" y="26"/>
                </a:moveTo>
                <a:cubicBezTo>
                  <a:pt x="193" y="7"/>
                  <a:pt x="193" y="7"/>
                  <a:pt x="193" y="7"/>
                </a:cubicBezTo>
                <a:cubicBezTo>
                  <a:pt x="190" y="5"/>
                  <a:pt x="186" y="5"/>
                  <a:pt x="183" y="7"/>
                </a:cubicBezTo>
                <a:cubicBezTo>
                  <a:pt x="182" y="9"/>
                  <a:pt x="181" y="11"/>
                  <a:pt x="181" y="13"/>
                </a:cubicBezTo>
                <a:cubicBezTo>
                  <a:pt x="180" y="13"/>
                  <a:pt x="179" y="13"/>
                  <a:pt x="177" y="14"/>
                </a:cubicBezTo>
                <a:cubicBezTo>
                  <a:pt x="177" y="14"/>
                  <a:pt x="177" y="14"/>
                  <a:pt x="177" y="14"/>
                </a:cubicBezTo>
                <a:cubicBezTo>
                  <a:pt x="129" y="63"/>
                  <a:pt x="129" y="63"/>
                  <a:pt x="129" y="63"/>
                </a:cubicBezTo>
                <a:cubicBezTo>
                  <a:pt x="129" y="67"/>
                  <a:pt x="128" y="72"/>
                  <a:pt x="126" y="75"/>
                </a:cubicBezTo>
                <a:cubicBezTo>
                  <a:pt x="131" y="80"/>
                  <a:pt x="131" y="80"/>
                  <a:pt x="131" y="80"/>
                </a:cubicBezTo>
                <a:cubicBezTo>
                  <a:pt x="131" y="80"/>
                  <a:pt x="131" y="80"/>
                  <a:pt x="131" y="80"/>
                </a:cubicBezTo>
                <a:cubicBezTo>
                  <a:pt x="131" y="81"/>
                  <a:pt x="131" y="81"/>
                  <a:pt x="131" y="81"/>
                </a:cubicBezTo>
                <a:cubicBezTo>
                  <a:pt x="121" y="92"/>
                  <a:pt x="121" y="92"/>
                  <a:pt x="121" y="92"/>
                </a:cubicBezTo>
                <a:cubicBezTo>
                  <a:pt x="85" y="56"/>
                  <a:pt x="85" y="56"/>
                  <a:pt x="85" y="56"/>
                </a:cubicBezTo>
                <a:cubicBezTo>
                  <a:pt x="89" y="42"/>
                  <a:pt x="86" y="26"/>
                  <a:pt x="74" y="15"/>
                </a:cubicBezTo>
                <a:cubicBezTo>
                  <a:pt x="63" y="4"/>
                  <a:pt x="48" y="0"/>
                  <a:pt x="34" y="4"/>
                </a:cubicBezTo>
                <a:cubicBezTo>
                  <a:pt x="57" y="28"/>
                  <a:pt x="57" y="28"/>
                  <a:pt x="57" y="28"/>
                </a:cubicBezTo>
                <a:cubicBezTo>
                  <a:pt x="51" y="52"/>
                  <a:pt x="51" y="52"/>
                  <a:pt x="51" y="52"/>
                </a:cubicBezTo>
                <a:cubicBezTo>
                  <a:pt x="28" y="58"/>
                  <a:pt x="28" y="58"/>
                  <a:pt x="28" y="58"/>
                </a:cubicBezTo>
                <a:cubicBezTo>
                  <a:pt x="4" y="34"/>
                  <a:pt x="4" y="34"/>
                  <a:pt x="4" y="34"/>
                </a:cubicBezTo>
                <a:cubicBezTo>
                  <a:pt x="0" y="48"/>
                  <a:pt x="4" y="64"/>
                  <a:pt x="15" y="75"/>
                </a:cubicBezTo>
                <a:cubicBezTo>
                  <a:pt x="26" y="86"/>
                  <a:pt x="43" y="90"/>
                  <a:pt x="58" y="85"/>
                </a:cubicBezTo>
                <a:cubicBezTo>
                  <a:pt x="58" y="85"/>
                  <a:pt x="58" y="85"/>
                  <a:pt x="58" y="85"/>
                </a:cubicBezTo>
                <a:cubicBezTo>
                  <a:pt x="92" y="120"/>
                  <a:pt x="92" y="120"/>
                  <a:pt x="92" y="120"/>
                </a:cubicBezTo>
                <a:cubicBezTo>
                  <a:pt x="60" y="153"/>
                  <a:pt x="60" y="153"/>
                  <a:pt x="60" y="153"/>
                </a:cubicBezTo>
                <a:cubicBezTo>
                  <a:pt x="58" y="151"/>
                  <a:pt x="58" y="151"/>
                  <a:pt x="58" y="151"/>
                </a:cubicBezTo>
                <a:cubicBezTo>
                  <a:pt x="49" y="158"/>
                  <a:pt x="49" y="158"/>
                  <a:pt x="49" y="158"/>
                </a:cubicBezTo>
                <a:cubicBezTo>
                  <a:pt x="33" y="183"/>
                  <a:pt x="33" y="183"/>
                  <a:pt x="33" y="183"/>
                </a:cubicBezTo>
                <a:cubicBezTo>
                  <a:pt x="37" y="187"/>
                  <a:pt x="37" y="187"/>
                  <a:pt x="37" y="187"/>
                </a:cubicBezTo>
                <a:cubicBezTo>
                  <a:pt x="61" y="171"/>
                  <a:pt x="61" y="171"/>
                  <a:pt x="61" y="171"/>
                </a:cubicBezTo>
                <a:cubicBezTo>
                  <a:pt x="69" y="162"/>
                  <a:pt x="69" y="162"/>
                  <a:pt x="69" y="162"/>
                </a:cubicBezTo>
                <a:cubicBezTo>
                  <a:pt x="67" y="160"/>
                  <a:pt x="67" y="160"/>
                  <a:pt x="67" y="160"/>
                </a:cubicBezTo>
                <a:cubicBezTo>
                  <a:pt x="100" y="127"/>
                  <a:pt x="100" y="127"/>
                  <a:pt x="100" y="127"/>
                </a:cubicBezTo>
                <a:cubicBezTo>
                  <a:pt x="156" y="184"/>
                  <a:pt x="156" y="184"/>
                  <a:pt x="156" y="184"/>
                </a:cubicBezTo>
                <a:cubicBezTo>
                  <a:pt x="160" y="188"/>
                  <a:pt x="165" y="189"/>
                  <a:pt x="170" y="189"/>
                </a:cubicBezTo>
                <a:cubicBezTo>
                  <a:pt x="175" y="189"/>
                  <a:pt x="180" y="188"/>
                  <a:pt x="184" y="184"/>
                </a:cubicBezTo>
                <a:cubicBezTo>
                  <a:pt x="192" y="176"/>
                  <a:pt x="192" y="163"/>
                  <a:pt x="184" y="155"/>
                </a:cubicBezTo>
                <a:cubicBezTo>
                  <a:pt x="128" y="99"/>
                  <a:pt x="128" y="99"/>
                  <a:pt x="128" y="99"/>
                </a:cubicBezTo>
                <a:cubicBezTo>
                  <a:pt x="139" y="89"/>
                  <a:pt x="139" y="89"/>
                  <a:pt x="139" y="89"/>
                </a:cubicBezTo>
                <a:cubicBezTo>
                  <a:pt x="143" y="93"/>
                  <a:pt x="143" y="93"/>
                  <a:pt x="143" y="93"/>
                </a:cubicBezTo>
                <a:cubicBezTo>
                  <a:pt x="147" y="91"/>
                  <a:pt x="151" y="90"/>
                  <a:pt x="156" y="90"/>
                </a:cubicBezTo>
                <a:cubicBezTo>
                  <a:pt x="204" y="42"/>
                  <a:pt x="204" y="42"/>
                  <a:pt x="204" y="42"/>
                </a:cubicBezTo>
                <a:cubicBezTo>
                  <a:pt x="205" y="41"/>
                  <a:pt x="205" y="41"/>
                  <a:pt x="205" y="41"/>
                </a:cubicBezTo>
                <a:cubicBezTo>
                  <a:pt x="204" y="41"/>
                  <a:pt x="204" y="41"/>
                  <a:pt x="204" y="41"/>
                </a:cubicBezTo>
                <a:cubicBezTo>
                  <a:pt x="205" y="40"/>
                  <a:pt x="206" y="39"/>
                  <a:pt x="206" y="37"/>
                </a:cubicBezTo>
                <a:cubicBezTo>
                  <a:pt x="208" y="38"/>
                  <a:pt x="210" y="37"/>
                  <a:pt x="211" y="36"/>
                </a:cubicBezTo>
                <a:cubicBezTo>
                  <a:pt x="214" y="33"/>
                  <a:pt x="214" y="29"/>
                  <a:pt x="211" y="26"/>
                </a:cubicBezTo>
                <a:moveTo>
                  <a:pt x="172" y="165"/>
                </a:moveTo>
                <a:cubicBezTo>
                  <a:pt x="176" y="165"/>
                  <a:pt x="180" y="168"/>
                  <a:pt x="180" y="173"/>
                </a:cubicBezTo>
                <a:cubicBezTo>
                  <a:pt x="180" y="177"/>
                  <a:pt x="176" y="180"/>
                  <a:pt x="172" y="180"/>
                </a:cubicBezTo>
                <a:cubicBezTo>
                  <a:pt x="168" y="180"/>
                  <a:pt x="164" y="177"/>
                  <a:pt x="164" y="173"/>
                </a:cubicBezTo>
                <a:cubicBezTo>
                  <a:pt x="164" y="168"/>
                  <a:pt x="168" y="165"/>
                  <a:pt x="172" y="165"/>
                </a:cubicBezTo>
                <a:moveTo>
                  <a:pt x="145" y="66"/>
                </a:moveTo>
                <a:cubicBezTo>
                  <a:pt x="142" y="62"/>
                  <a:pt x="142" y="62"/>
                  <a:pt x="142" y="62"/>
                </a:cubicBezTo>
                <a:cubicBezTo>
                  <a:pt x="178" y="26"/>
                  <a:pt x="178" y="26"/>
                  <a:pt x="178" y="26"/>
                </a:cubicBezTo>
                <a:cubicBezTo>
                  <a:pt x="181" y="29"/>
                  <a:pt x="181" y="29"/>
                  <a:pt x="181" y="29"/>
                </a:cubicBezTo>
                <a:lnTo>
                  <a:pt x="145" y="66"/>
                </a:lnTo>
                <a:close/>
                <a:moveTo>
                  <a:pt x="156" y="77"/>
                </a:moveTo>
                <a:cubicBezTo>
                  <a:pt x="153" y="74"/>
                  <a:pt x="153" y="74"/>
                  <a:pt x="153" y="74"/>
                </a:cubicBezTo>
                <a:cubicBezTo>
                  <a:pt x="189" y="38"/>
                  <a:pt x="189" y="38"/>
                  <a:pt x="189" y="38"/>
                </a:cubicBezTo>
                <a:cubicBezTo>
                  <a:pt x="193" y="41"/>
                  <a:pt x="193" y="41"/>
                  <a:pt x="193" y="41"/>
                </a:cubicBezTo>
                <a:lnTo>
                  <a:pt x="156" y="77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pic>
        <p:nvPicPr>
          <p:cNvPr id="115" name="Изображение 1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9962" y="6481964"/>
            <a:ext cx="371700" cy="417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7" name="Freeform 34"/>
          <p:cNvSpPr>
            <a:spLocks/>
          </p:cNvSpPr>
          <p:nvPr/>
        </p:nvSpPr>
        <p:spPr bwMode="auto">
          <a:xfrm>
            <a:off x="10864442" y="2112840"/>
            <a:ext cx="642938" cy="3010947"/>
          </a:xfrm>
          <a:custGeom>
            <a:avLst/>
            <a:gdLst>
              <a:gd name="T0" fmla="*/ 405 w 405"/>
              <a:gd name="T1" fmla="*/ 1965 h 1965"/>
              <a:gd name="T2" fmla="*/ 0 w 405"/>
              <a:gd name="T3" fmla="*/ 1802 h 1965"/>
              <a:gd name="T4" fmla="*/ 0 w 405"/>
              <a:gd name="T5" fmla="*/ 0 h 1965"/>
              <a:gd name="T6" fmla="*/ 405 w 405"/>
              <a:gd name="T7" fmla="*/ 121 h 1965"/>
              <a:gd name="T8" fmla="*/ 405 w 405"/>
              <a:gd name="T9" fmla="*/ 1965 h 1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1965">
                <a:moveTo>
                  <a:pt x="405" y="1965"/>
                </a:moveTo>
                <a:lnTo>
                  <a:pt x="0" y="1802"/>
                </a:lnTo>
                <a:lnTo>
                  <a:pt x="0" y="0"/>
                </a:lnTo>
                <a:lnTo>
                  <a:pt x="405" y="121"/>
                </a:lnTo>
                <a:lnTo>
                  <a:pt x="405" y="1965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23" name="Freeform 35"/>
          <p:cNvSpPr>
            <a:spLocks/>
          </p:cNvSpPr>
          <p:nvPr/>
        </p:nvSpPr>
        <p:spPr bwMode="auto">
          <a:xfrm>
            <a:off x="10864442" y="2112840"/>
            <a:ext cx="642938" cy="3010947"/>
          </a:xfrm>
          <a:custGeom>
            <a:avLst/>
            <a:gdLst>
              <a:gd name="T0" fmla="*/ 405 w 405"/>
              <a:gd name="T1" fmla="*/ 1965 h 1965"/>
              <a:gd name="T2" fmla="*/ 0 w 405"/>
              <a:gd name="T3" fmla="*/ 1802 h 1965"/>
              <a:gd name="T4" fmla="*/ 0 w 405"/>
              <a:gd name="T5" fmla="*/ 0 h 1965"/>
              <a:gd name="T6" fmla="*/ 405 w 405"/>
              <a:gd name="T7" fmla="*/ 121 h 1965"/>
              <a:gd name="T8" fmla="*/ 405 w 405"/>
              <a:gd name="T9" fmla="*/ 1965 h 1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1965">
                <a:moveTo>
                  <a:pt x="405" y="1965"/>
                </a:moveTo>
                <a:lnTo>
                  <a:pt x="0" y="1802"/>
                </a:lnTo>
                <a:lnTo>
                  <a:pt x="0" y="0"/>
                </a:lnTo>
                <a:lnTo>
                  <a:pt x="405" y="121"/>
                </a:lnTo>
                <a:lnTo>
                  <a:pt x="405" y="196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25" name="Freeform 36"/>
          <p:cNvSpPr>
            <a:spLocks/>
          </p:cNvSpPr>
          <p:nvPr/>
        </p:nvSpPr>
        <p:spPr bwMode="auto">
          <a:xfrm>
            <a:off x="10219917" y="2112839"/>
            <a:ext cx="644525" cy="3012479"/>
          </a:xfrm>
          <a:custGeom>
            <a:avLst/>
            <a:gdLst>
              <a:gd name="T0" fmla="*/ 0 w 406"/>
              <a:gd name="T1" fmla="*/ 1966 h 1966"/>
              <a:gd name="T2" fmla="*/ 406 w 406"/>
              <a:gd name="T3" fmla="*/ 1803 h 1966"/>
              <a:gd name="T4" fmla="*/ 406 w 406"/>
              <a:gd name="T5" fmla="*/ 0 h 1966"/>
              <a:gd name="T6" fmla="*/ 0 w 406"/>
              <a:gd name="T7" fmla="*/ 121 h 1966"/>
              <a:gd name="T8" fmla="*/ 0 w 406"/>
              <a:gd name="T9" fmla="*/ 1966 h 1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6" h="1966">
                <a:moveTo>
                  <a:pt x="0" y="1966"/>
                </a:moveTo>
                <a:lnTo>
                  <a:pt x="406" y="1803"/>
                </a:lnTo>
                <a:lnTo>
                  <a:pt x="406" y="0"/>
                </a:lnTo>
                <a:lnTo>
                  <a:pt x="0" y="121"/>
                </a:lnTo>
                <a:lnTo>
                  <a:pt x="0" y="1966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26" name="Freeform 37"/>
          <p:cNvSpPr>
            <a:spLocks/>
          </p:cNvSpPr>
          <p:nvPr/>
        </p:nvSpPr>
        <p:spPr bwMode="auto">
          <a:xfrm>
            <a:off x="10219917" y="2112839"/>
            <a:ext cx="644525" cy="3012479"/>
          </a:xfrm>
          <a:custGeom>
            <a:avLst/>
            <a:gdLst>
              <a:gd name="T0" fmla="*/ 0 w 406"/>
              <a:gd name="T1" fmla="*/ 1966 h 1966"/>
              <a:gd name="T2" fmla="*/ 406 w 406"/>
              <a:gd name="T3" fmla="*/ 1803 h 1966"/>
              <a:gd name="T4" fmla="*/ 406 w 406"/>
              <a:gd name="T5" fmla="*/ 0 h 1966"/>
              <a:gd name="T6" fmla="*/ 0 w 406"/>
              <a:gd name="T7" fmla="*/ 121 h 1966"/>
              <a:gd name="T8" fmla="*/ 0 w 406"/>
              <a:gd name="T9" fmla="*/ 1966 h 1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6" h="1966">
                <a:moveTo>
                  <a:pt x="0" y="1966"/>
                </a:moveTo>
                <a:lnTo>
                  <a:pt x="406" y="1803"/>
                </a:lnTo>
                <a:lnTo>
                  <a:pt x="406" y="0"/>
                </a:lnTo>
                <a:lnTo>
                  <a:pt x="0" y="121"/>
                </a:lnTo>
                <a:lnTo>
                  <a:pt x="0" y="196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27" name="Freeform 38"/>
          <p:cNvSpPr>
            <a:spLocks/>
          </p:cNvSpPr>
          <p:nvPr/>
        </p:nvSpPr>
        <p:spPr bwMode="auto">
          <a:xfrm>
            <a:off x="10219917" y="2311277"/>
            <a:ext cx="644525" cy="3078368"/>
          </a:xfrm>
          <a:custGeom>
            <a:avLst/>
            <a:gdLst>
              <a:gd name="T0" fmla="*/ 406 w 406"/>
              <a:gd name="T1" fmla="*/ 2009 h 2009"/>
              <a:gd name="T2" fmla="*/ 0 w 406"/>
              <a:gd name="T3" fmla="*/ 1843 h 2009"/>
              <a:gd name="T4" fmla="*/ 0 w 406"/>
              <a:gd name="T5" fmla="*/ 0 h 2009"/>
              <a:gd name="T6" fmla="*/ 406 w 406"/>
              <a:gd name="T7" fmla="*/ 123 h 2009"/>
              <a:gd name="T8" fmla="*/ 406 w 406"/>
              <a:gd name="T9" fmla="*/ 2009 h 2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6" h="2009">
                <a:moveTo>
                  <a:pt x="406" y="2009"/>
                </a:moveTo>
                <a:lnTo>
                  <a:pt x="0" y="1843"/>
                </a:lnTo>
                <a:lnTo>
                  <a:pt x="0" y="0"/>
                </a:lnTo>
                <a:lnTo>
                  <a:pt x="406" y="123"/>
                </a:lnTo>
                <a:lnTo>
                  <a:pt x="406" y="2009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28" name="Freeform 39"/>
          <p:cNvSpPr>
            <a:spLocks/>
          </p:cNvSpPr>
          <p:nvPr/>
        </p:nvSpPr>
        <p:spPr bwMode="auto">
          <a:xfrm>
            <a:off x="10219917" y="2311277"/>
            <a:ext cx="644525" cy="3078368"/>
          </a:xfrm>
          <a:custGeom>
            <a:avLst/>
            <a:gdLst>
              <a:gd name="T0" fmla="*/ 406 w 406"/>
              <a:gd name="T1" fmla="*/ 2009 h 2009"/>
              <a:gd name="T2" fmla="*/ 0 w 406"/>
              <a:gd name="T3" fmla="*/ 1843 h 2009"/>
              <a:gd name="T4" fmla="*/ 0 w 406"/>
              <a:gd name="T5" fmla="*/ 0 h 2009"/>
              <a:gd name="T6" fmla="*/ 406 w 406"/>
              <a:gd name="T7" fmla="*/ 123 h 2009"/>
              <a:gd name="T8" fmla="*/ 406 w 406"/>
              <a:gd name="T9" fmla="*/ 2009 h 2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6" h="2009">
                <a:moveTo>
                  <a:pt x="406" y="2009"/>
                </a:moveTo>
                <a:lnTo>
                  <a:pt x="0" y="1843"/>
                </a:lnTo>
                <a:lnTo>
                  <a:pt x="0" y="0"/>
                </a:lnTo>
                <a:lnTo>
                  <a:pt x="406" y="123"/>
                </a:lnTo>
                <a:lnTo>
                  <a:pt x="406" y="200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29" name="Freeform 40"/>
          <p:cNvSpPr>
            <a:spLocks/>
          </p:cNvSpPr>
          <p:nvPr/>
        </p:nvSpPr>
        <p:spPr bwMode="auto">
          <a:xfrm>
            <a:off x="10864442" y="2311277"/>
            <a:ext cx="642938" cy="3078368"/>
          </a:xfrm>
          <a:custGeom>
            <a:avLst/>
            <a:gdLst>
              <a:gd name="T0" fmla="*/ 0 w 405"/>
              <a:gd name="T1" fmla="*/ 2009 h 2009"/>
              <a:gd name="T2" fmla="*/ 405 w 405"/>
              <a:gd name="T3" fmla="*/ 1843 h 2009"/>
              <a:gd name="T4" fmla="*/ 405 w 405"/>
              <a:gd name="T5" fmla="*/ 0 h 2009"/>
              <a:gd name="T6" fmla="*/ 0 w 405"/>
              <a:gd name="T7" fmla="*/ 123 h 2009"/>
              <a:gd name="T8" fmla="*/ 0 w 405"/>
              <a:gd name="T9" fmla="*/ 2009 h 2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2009">
                <a:moveTo>
                  <a:pt x="0" y="2009"/>
                </a:moveTo>
                <a:lnTo>
                  <a:pt x="405" y="1843"/>
                </a:lnTo>
                <a:lnTo>
                  <a:pt x="405" y="0"/>
                </a:lnTo>
                <a:lnTo>
                  <a:pt x="0" y="123"/>
                </a:lnTo>
                <a:lnTo>
                  <a:pt x="0" y="200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30" name="Freeform 41"/>
          <p:cNvSpPr>
            <a:spLocks/>
          </p:cNvSpPr>
          <p:nvPr/>
        </p:nvSpPr>
        <p:spPr bwMode="auto">
          <a:xfrm>
            <a:off x="10864442" y="2311277"/>
            <a:ext cx="642938" cy="3078368"/>
          </a:xfrm>
          <a:custGeom>
            <a:avLst/>
            <a:gdLst>
              <a:gd name="T0" fmla="*/ 0 w 405"/>
              <a:gd name="T1" fmla="*/ 2009 h 2009"/>
              <a:gd name="T2" fmla="*/ 405 w 405"/>
              <a:gd name="T3" fmla="*/ 1843 h 2009"/>
              <a:gd name="T4" fmla="*/ 405 w 405"/>
              <a:gd name="T5" fmla="*/ 0 h 2009"/>
              <a:gd name="T6" fmla="*/ 0 w 405"/>
              <a:gd name="T7" fmla="*/ 123 h 2009"/>
              <a:gd name="T8" fmla="*/ 0 w 405"/>
              <a:gd name="T9" fmla="*/ 2009 h 2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2009">
                <a:moveTo>
                  <a:pt x="0" y="2009"/>
                </a:moveTo>
                <a:lnTo>
                  <a:pt x="405" y="1843"/>
                </a:lnTo>
                <a:lnTo>
                  <a:pt x="405" y="0"/>
                </a:lnTo>
                <a:lnTo>
                  <a:pt x="0" y="123"/>
                </a:lnTo>
                <a:lnTo>
                  <a:pt x="0" y="200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31" name="Freeform 42"/>
          <p:cNvSpPr>
            <a:spLocks/>
          </p:cNvSpPr>
          <p:nvPr/>
        </p:nvSpPr>
        <p:spPr bwMode="auto">
          <a:xfrm>
            <a:off x="10864442" y="3819402"/>
            <a:ext cx="0" cy="381540"/>
          </a:xfrm>
          <a:custGeom>
            <a:avLst/>
            <a:gdLst>
              <a:gd name="T0" fmla="*/ 0 h 249"/>
              <a:gd name="T1" fmla="*/ 0 h 249"/>
              <a:gd name="T2" fmla="*/ 249 h 249"/>
              <a:gd name="T3" fmla="*/ 249 h 249"/>
              <a:gd name="T4" fmla="*/ 0 h 249"/>
              <a:gd name="T5" fmla="*/ 0 h 249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</a:cxnLst>
            <a:rect l="0" t="0" r="r" b="b"/>
            <a:pathLst>
              <a:path h="249">
                <a:moveTo>
                  <a:pt x="0" y="0"/>
                </a:moveTo>
                <a:lnTo>
                  <a:pt x="0" y="0"/>
                </a:lnTo>
                <a:lnTo>
                  <a:pt x="0" y="249"/>
                </a:lnTo>
                <a:lnTo>
                  <a:pt x="0" y="249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CD49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32" name="Freeform 43"/>
          <p:cNvSpPr>
            <a:spLocks/>
          </p:cNvSpPr>
          <p:nvPr/>
        </p:nvSpPr>
        <p:spPr bwMode="auto">
          <a:xfrm>
            <a:off x="10864442" y="3819402"/>
            <a:ext cx="0" cy="381540"/>
          </a:xfrm>
          <a:custGeom>
            <a:avLst/>
            <a:gdLst>
              <a:gd name="T0" fmla="*/ 0 h 249"/>
              <a:gd name="T1" fmla="*/ 0 h 249"/>
              <a:gd name="T2" fmla="*/ 249 h 249"/>
              <a:gd name="T3" fmla="*/ 249 h 249"/>
              <a:gd name="T4" fmla="*/ 0 h 249"/>
              <a:gd name="T5" fmla="*/ 0 h 249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</a:cxnLst>
            <a:rect l="0" t="0" r="r" b="b"/>
            <a:pathLst>
              <a:path h="249">
                <a:moveTo>
                  <a:pt x="0" y="0"/>
                </a:moveTo>
                <a:lnTo>
                  <a:pt x="0" y="0"/>
                </a:lnTo>
                <a:lnTo>
                  <a:pt x="0" y="249"/>
                </a:lnTo>
                <a:lnTo>
                  <a:pt x="0" y="24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33" name="Freeform 44"/>
          <p:cNvSpPr>
            <a:spLocks/>
          </p:cNvSpPr>
          <p:nvPr/>
        </p:nvSpPr>
        <p:spPr bwMode="auto">
          <a:xfrm>
            <a:off x="10862852" y="3357225"/>
            <a:ext cx="642938" cy="1710506"/>
          </a:xfrm>
          <a:custGeom>
            <a:avLst/>
            <a:gdLst>
              <a:gd name="T0" fmla="*/ 0 w 405"/>
              <a:gd name="T1" fmla="*/ 0 h 890"/>
              <a:gd name="T2" fmla="*/ 0 w 405"/>
              <a:gd name="T3" fmla="*/ 249 h 890"/>
              <a:gd name="T4" fmla="*/ 405 w 405"/>
              <a:gd name="T5" fmla="*/ 125 h 890"/>
              <a:gd name="T6" fmla="*/ 405 w 405"/>
              <a:gd name="T7" fmla="*/ 890 h 890"/>
              <a:gd name="T8" fmla="*/ 405 w 405"/>
              <a:gd name="T9" fmla="*/ 121 h 890"/>
              <a:gd name="T10" fmla="*/ 0 w 405"/>
              <a:gd name="T11" fmla="*/ 0 h 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5" h="890">
                <a:moveTo>
                  <a:pt x="0" y="0"/>
                </a:moveTo>
                <a:lnTo>
                  <a:pt x="0" y="249"/>
                </a:lnTo>
                <a:lnTo>
                  <a:pt x="405" y="125"/>
                </a:lnTo>
                <a:lnTo>
                  <a:pt x="405" y="890"/>
                </a:lnTo>
                <a:lnTo>
                  <a:pt x="405" y="1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34" name="Freeform 45"/>
          <p:cNvSpPr>
            <a:spLocks/>
          </p:cNvSpPr>
          <p:nvPr/>
        </p:nvSpPr>
        <p:spPr bwMode="auto">
          <a:xfrm>
            <a:off x="10864442" y="3819402"/>
            <a:ext cx="642938" cy="1363737"/>
          </a:xfrm>
          <a:custGeom>
            <a:avLst/>
            <a:gdLst>
              <a:gd name="T0" fmla="*/ 0 w 405"/>
              <a:gd name="T1" fmla="*/ 0 h 890"/>
              <a:gd name="T2" fmla="*/ 0 w 405"/>
              <a:gd name="T3" fmla="*/ 249 h 890"/>
              <a:gd name="T4" fmla="*/ 405 w 405"/>
              <a:gd name="T5" fmla="*/ 125 h 890"/>
              <a:gd name="T6" fmla="*/ 405 w 405"/>
              <a:gd name="T7" fmla="*/ 890 h 890"/>
              <a:gd name="T8" fmla="*/ 405 w 405"/>
              <a:gd name="T9" fmla="*/ 121 h 890"/>
              <a:gd name="T10" fmla="*/ 0 w 405"/>
              <a:gd name="T11" fmla="*/ 0 h 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5" h="890">
                <a:moveTo>
                  <a:pt x="0" y="0"/>
                </a:moveTo>
                <a:lnTo>
                  <a:pt x="0" y="249"/>
                </a:lnTo>
                <a:lnTo>
                  <a:pt x="405" y="125"/>
                </a:lnTo>
                <a:lnTo>
                  <a:pt x="405" y="890"/>
                </a:lnTo>
                <a:lnTo>
                  <a:pt x="405" y="121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35" name="Freeform 46"/>
          <p:cNvSpPr>
            <a:spLocks/>
          </p:cNvSpPr>
          <p:nvPr/>
        </p:nvSpPr>
        <p:spPr bwMode="auto">
          <a:xfrm>
            <a:off x="10219917" y="4011490"/>
            <a:ext cx="0" cy="6129"/>
          </a:xfrm>
          <a:custGeom>
            <a:avLst/>
            <a:gdLst>
              <a:gd name="T0" fmla="*/ 0 h 4"/>
              <a:gd name="T1" fmla="*/ 0 h 4"/>
              <a:gd name="T2" fmla="*/ 4 h 4"/>
              <a:gd name="T3" fmla="*/ 0 h 4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</a:cxnLst>
            <a:rect l="0" t="0" r="r" b="b"/>
            <a:pathLst>
              <a:path h="4">
                <a:moveTo>
                  <a:pt x="0" y="0"/>
                </a:moveTo>
                <a:lnTo>
                  <a:pt x="0" y="0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F9D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36" name="Freeform 47"/>
          <p:cNvSpPr>
            <a:spLocks/>
          </p:cNvSpPr>
          <p:nvPr/>
        </p:nvSpPr>
        <p:spPr bwMode="auto">
          <a:xfrm>
            <a:off x="10219917" y="4011490"/>
            <a:ext cx="0" cy="6129"/>
          </a:xfrm>
          <a:custGeom>
            <a:avLst/>
            <a:gdLst>
              <a:gd name="T0" fmla="*/ 0 h 4"/>
              <a:gd name="T1" fmla="*/ 0 h 4"/>
              <a:gd name="T2" fmla="*/ 4 h 4"/>
              <a:gd name="T3" fmla="*/ 0 h 4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</a:cxnLst>
            <a:rect l="0" t="0" r="r" b="b"/>
            <a:pathLst>
              <a:path h="4">
                <a:moveTo>
                  <a:pt x="0" y="0"/>
                </a:moveTo>
                <a:lnTo>
                  <a:pt x="0" y="0"/>
                </a:lnTo>
                <a:lnTo>
                  <a:pt x="0" y="4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37" name="Freeform 48"/>
          <p:cNvSpPr>
            <a:spLocks/>
          </p:cNvSpPr>
          <p:nvPr/>
        </p:nvSpPr>
        <p:spPr bwMode="auto">
          <a:xfrm>
            <a:off x="10219916" y="3352496"/>
            <a:ext cx="644525" cy="1406043"/>
          </a:xfrm>
          <a:custGeom>
            <a:avLst/>
            <a:gdLst>
              <a:gd name="T0" fmla="*/ 406 w 406"/>
              <a:gd name="T1" fmla="*/ 0 h 728"/>
              <a:gd name="T2" fmla="*/ 0 w 406"/>
              <a:gd name="T3" fmla="*/ 121 h 728"/>
              <a:gd name="T4" fmla="*/ 0 w 406"/>
              <a:gd name="T5" fmla="*/ 125 h 728"/>
              <a:gd name="T6" fmla="*/ 406 w 406"/>
              <a:gd name="T7" fmla="*/ 249 h 728"/>
              <a:gd name="T8" fmla="*/ 406 w 406"/>
              <a:gd name="T9" fmla="*/ 728 h 728"/>
              <a:gd name="T10" fmla="*/ 406 w 406"/>
              <a:gd name="T11" fmla="*/ 728 h 728"/>
              <a:gd name="T12" fmla="*/ 406 w 406"/>
              <a:gd name="T13" fmla="*/ 249 h 728"/>
              <a:gd name="T14" fmla="*/ 406 w 406"/>
              <a:gd name="T15" fmla="*/ 0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06" h="728">
                <a:moveTo>
                  <a:pt x="406" y="0"/>
                </a:moveTo>
                <a:lnTo>
                  <a:pt x="0" y="121"/>
                </a:lnTo>
                <a:lnTo>
                  <a:pt x="0" y="125"/>
                </a:lnTo>
                <a:lnTo>
                  <a:pt x="406" y="249"/>
                </a:lnTo>
                <a:lnTo>
                  <a:pt x="406" y="728"/>
                </a:lnTo>
                <a:lnTo>
                  <a:pt x="406" y="728"/>
                </a:lnTo>
                <a:lnTo>
                  <a:pt x="406" y="249"/>
                </a:lnTo>
                <a:lnTo>
                  <a:pt x="406" y="0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38" name="Freeform 49"/>
          <p:cNvSpPr>
            <a:spLocks/>
          </p:cNvSpPr>
          <p:nvPr/>
        </p:nvSpPr>
        <p:spPr bwMode="auto">
          <a:xfrm>
            <a:off x="10219917" y="3819402"/>
            <a:ext cx="644525" cy="1115506"/>
          </a:xfrm>
          <a:custGeom>
            <a:avLst/>
            <a:gdLst>
              <a:gd name="T0" fmla="*/ 406 w 406"/>
              <a:gd name="T1" fmla="*/ 0 h 728"/>
              <a:gd name="T2" fmla="*/ 0 w 406"/>
              <a:gd name="T3" fmla="*/ 121 h 728"/>
              <a:gd name="T4" fmla="*/ 0 w 406"/>
              <a:gd name="T5" fmla="*/ 125 h 728"/>
              <a:gd name="T6" fmla="*/ 406 w 406"/>
              <a:gd name="T7" fmla="*/ 249 h 728"/>
              <a:gd name="T8" fmla="*/ 406 w 406"/>
              <a:gd name="T9" fmla="*/ 728 h 728"/>
              <a:gd name="T10" fmla="*/ 406 w 406"/>
              <a:gd name="T11" fmla="*/ 728 h 728"/>
              <a:gd name="T12" fmla="*/ 406 w 406"/>
              <a:gd name="T13" fmla="*/ 249 h 728"/>
              <a:gd name="T14" fmla="*/ 406 w 406"/>
              <a:gd name="T15" fmla="*/ 0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06" h="728">
                <a:moveTo>
                  <a:pt x="406" y="0"/>
                </a:moveTo>
                <a:lnTo>
                  <a:pt x="0" y="121"/>
                </a:lnTo>
                <a:lnTo>
                  <a:pt x="0" y="125"/>
                </a:lnTo>
                <a:lnTo>
                  <a:pt x="406" y="249"/>
                </a:lnTo>
                <a:lnTo>
                  <a:pt x="406" y="728"/>
                </a:lnTo>
                <a:lnTo>
                  <a:pt x="406" y="728"/>
                </a:lnTo>
                <a:lnTo>
                  <a:pt x="406" y="249"/>
                </a:lnTo>
                <a:lnTo>
                  <a:pt x="40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39" name="Freeform 50"/>
          <p:cNvSpPr>
            <a:spLocks/>
          </p:cNvSpPr>
          <p:nvPr/>
        </p:nvSpPr>
        <p:spPr bwMode="auto">
          <a:xfrm>
            <a:off x="10219917" y="4017840"/>
            <a:ext cx="0" cy="1176797"/>
          </a:xfrm>
          <a:custGeom>
            <a:avLst/>
            <a:gdLst>
              <a:gd name="T0" fmla="*/ 0 h 768"/>
              <a:gd name="T1" fmla="*/ 768 h 768"/>
              <a:gd name="T2" fmla="*/ 766 h 768"/>
              <a:gd name="T3" fmla="*/ 0 h 768"/>
              <a:gd name="T4" fmla="*/ 0 h 768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</a:cxnLst>
            <a:rect l="0" t="0" r="r" b="b"/>
            <a:pathLst>
              <a:path h="768">
                <a:moveTo>
                  <a:pt x="0" y="0"/>
                </a:moveTo>
                <a:lnTo>
                  <a:pt x="0" y="768"/>
                </a:lnTo>
                <a:lnTo>
                  <a:pt x="0" y="76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EFC0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40" name="Freeform 51"/>
          <p:cNvSpPr>
            <a:spLocks/>
          </p:cNvSpPr>
          <p:nvPr/>
        </p:nvSpPr>
        <p:spPr bwMode="auto">
          <a:xfrm>
            <a:off x="10219917" y="4017840"/>
            <a:ext cx="0" cy="1176797"/>
          </a:xfrm>
          <a:custGeom>
            <a:avLst/>
            <a:gdLst>
              <a:gd name="T0" fmla="*/ 0 h 768"/>
              <a:gd name="T1" fmla="*/ 768 h 768"/>
              <a:gd name="T2" fmla="*/ 766 h 768"/>
              <a:gd name="T3" fmla="*/ 0 h 768"/>
              <a:gd name="T4" fmla="*/ 0 h 768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</a:cxnLst>
            <a:rect l="0" t="0" r="r" b="b"/>
            <a:pathLst>
              <a:path h="768">
                <a:moveTo>
                  <a:pt x="0" y="0"/>
                </a:moveTo>
                <a:lnTo>
                  <a:pt x="0" y="768"/>
                </a:lnTo>
                <a:lnTo>
                  <a:pt x="0" y="766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41" name="Freeform 52"/>
          <p:cNvSpPr>
            <a:spLocks/>
          </p:cNvSpPr>
          <p:nvPr/>
        </p:nvSpPr>
        <p:spPr bwMode="auto">
          <a:xfrm>
            <a:off x="10219917" y="3585919"/>
            <a:ext cx="644525" cy="1875604"/>
          </a:xfrm>
          <a:custGeom>
            <a:avLst/>
            <a:gdLst>
              <a:gd name="T0" fmla="*/ 0 w 406"/>
              <a:gd name="T1" fmla="*/ 0 h 934"/>
              <a:gd name="T2" fmla="*/ 0 w 406"/>
              <a:gd name="T3" fmla="*/ 766 h 934"/>
              <a:gd name="T4" fmla="*/ 0 w 406"/>
              <a:gd name="T5" fmla="*/ 768 h 934"/>
              <a:gd name="T6" fmla="*/ 406 w 406"/>
              <a:gd name="T7" fmla="*/ 934 h 934"/>
              <a:gd name="T8" fmla="*/ 406 w 406"/>
              <a:gd name="T9" fmla="*/ 603 h 934"/>
              <a:gd name="T10" fmla="*/ 406 w 406"/>
              <a:gd name="T11" fmla="*/ 124 h 934"/>
              <a:gd name="T12" fmla="*/ 0 w 406"/>
              <a:gd name="T13" fmla="*/ 0 h 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6" h="934">
                <a:moveTo>
                  <a:pt x="0" y="0"/>
                </a:moveTo>
                <a:lnTo>
                  <a:pt x="0" y="766"/>
                </a:lnTo>
                <a:lnTo>
                  <a:pt x="0" y="768"/>
                </a:lnTo>
                <a:lnTo>
                  <a:pt x="406" y="934"/>
                </a:lnTo>
                <a:lnTo>
                  <a:pt x="406" y="603"/>
                </a:lnTo>
                <a:lnTo>
                  <a:pt x="406" y="1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42" name="Freeform 53"/>
          <p:cNvSpPr>
            <a:spLocks/>
          </p:cNvSpPr>
          <p:nvPr/>
        </p:nvSpPr>
        <p:spPr bwMode="auto">
          <a:xfrm>
            <a:off x="10219917" y="4017839"/>
            <a:ext cx="644525" cy="1431157"/>
          </a:xfrm>
          <a:custGeom>
            <a:avLst/>
            <a:gdLst>
              <a:gd name="T0" fmla="*/ 0 w 406"/>
              <a:gd name="T1" fmla="*/ 0 h 934"/>
              <a:gd name="T2" fmla="*/ 0 w 406"/>
              <a:gd name="T3" fmla="*/ 766 h 934"/>
              <a:gd name="T4" fmla="*/ 0 w 406"/>
              <a:gd name="T5" fmla="*/ 768 h 934"/>
              <a:gd name="T6" fmla="*/ 406 w 406"/>
              <a:gd name="T7" fmla="*/ 934 h 934"/>
              <a:gd name="T8" fmla="*/ 406 w 406"/>
              <a:gd name="T9" fmla="*/ 603 h 934"/>
              <a:gd name="T10" fmla="*/ 406 w 406"/>
              <a:gd name="T11" fmla="*/ 124 h 934"/>
              <a:gd name="T12" fmla="*/ 0 w 406"/>
              <a:gd name="T13" fmla="*/ 0 h 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6" h="934">
                <a:moveTo>
                  <a:pt x="0" y="0"/>
                </a:moveTo>
                <a:lnTo>
                  <a:pt x="0" y="766"/>
                </a:lnTo>
                <a:lnTo>
                  <a:pt x="0" y="768"/>
                </a:lnTo>
                <a:lnTo>
                  <a:pt x="406" y="934"/>
                </a:lnTo>
                <a:lnTo>
                  <a:pt x="406" y="603"/>
                </a:lnTo>
                <a:lnTo>
                  <a:pt x="406" y="124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43" name="Freeform 54"/>
          <p:cNvSpPr>
            <a:spLocks/>
          </p:cNvSpPr>
          <p:nvPr/>
        </p:nvSpPr>
        <p:spPr bwMode="auto">
          <a:xfrm>
            <a:off x="10864442" y="4214689"/>
            <a:ext cx="0" cy="1241153"/>
          </a:xfrm>
          <a:custGeom>
            <a:avLst/>
            <a:gdLst>
              <a:gd name="T0" fmla="*/ 0 h 810"/>
              <a:gd name="T1" fmla="*/ 0 h 810"/>
              <a:gd name="T2" fmla="*/ 479 h 810"/>
              <a:gd name="T3" fmla="*/ 810 h 810"/>
              <a:gd name="T4" fmla="*/ 0 h 810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</a:cxnLst>
            <a:rect l="0" t="0" r="r" b="b"/>
            <a:pathLst>
              <a:path h="810">
                <a:moveTo>
                  <a:pt x="0" y="0"/>
                </a:moveTo>
                <a:lnTo>
                  <a:pt x="0" y="0"/>
                </a:lnTo>
                <a:lnTo>
                  <a:pt x="0" y="479"/>
                </a:lnTo>
                <a:lnTo>
                  <a:pt x="0" y="810"/>
                </a:lnTo>
                <a:lnTo>
                  <a:pt x="0" y="0"/>
                </a:lnTo>
                <a:close/>
              </a:path>
            </a:pathLst>
          </a:custGeom>
          <a:solidFill>
            <a:srgbClr val="D74E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44" name="Freeform 55"/>
          <p:cNvSpPr>
            <a:spLocks/>
          </p:cNvSpPr>
          <p:nvPr/>
        </p:nvSpPr>
        <p:spPr bwMode="auto">
          <a:xfrm>
            <a:off x="10864442" y="4214689"/>
            <a:ext cx="0" cy="1241153"/>
          </a:xfrm>
          <a:custGeom>
            <a:avLst/>
            <a:gdLst>
              <a:gd name="T0" fmla="*/ 0 h 810"/>
              <a:gd name="T1" fmla="*/ 0 h 810"/>
              <a:gd name="T2" fmla="*/ 479 h 810"/>
              <a:gd name="T3" fmla="*/ 810 h 810"/>
              <a:gd name="T4" fmla="*/ 0 h 810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</a:cxnLst>
            <a:rect l="0" t="0" r="r" b="b"/>
            <a:pathLst>
              <a:path h="810">
                <a:moveTo>
                  <a:pt x="0" y="0"/>
                </a:moveTo>
                <a:lnTo>
                  <a:pt x="0" y="0"/>
                </a:lnTo>
                <a:lnTo>
                  <a:pt x="0" y="479"/>
                </a:lnTo>
                <a:lnTo>
                  <a:pt x="0" y="81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45" name="Freeform 56"/>
          <p:cNvSpPr>
            <a:spLocks/>
          </p:cNvSpPr>
          <p:nvPr/>
        </p:nvSpPr>
        <p:spPr bwMode="auto">
          <a:xfrm>
            <a:off x="10864442" y="3585919"/>
            <a:ext cx="642938" cy="1875604"/>
          </a:xfrm>
          <a:custGeom>
            <a:avLst/>
            <a:gdLst>
              <a:gd name="T0" fmla="*/ 405 w 405"/>
              <a:gd name="T1" fmla="*/ 0 h 934"/>
              <a:gd name="T2" fmla="*/ 0 w 405"/>
              <a:gd name="T3" fmla="*/ 124 h 934"/>
              <a:gd name="T4" fmla="*/ 0 w 405"/>
              <a:gd name="T5" fmla="*/ 934 h 934"/>
              <a:gd name="T6" fmla="*/ 405 w 405"/>
              <a:gd name="T7" fmla="*/ 768 h 934"/>
              <a:gd name="T8" fmla="*/ 405 w 405"/>
              <a:gd name="T9" fmla="*/ 765 h 934"/>
              <a:gd name="T10" fmla="*/ 405 w 405"/>
              <a:gd name="T11" fmla="*/ 0 h 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5" h="934">
                <a:moveTo>
                  <a:pt x="405" y="0"/>
                </a:moveTo>
                <a:lnTo>
                  <a:pt x="0" y="124"/>
                </a:lnTo>
                <a:lnTo>
                  <a:pt x="0" y="934"/>
                </a:lnTo>
                <a:lnTo>
                  <a:pt x="405" y="768"/>
                </a:lnTo>
                <a:lnTo>
                  <a:pt x="405" y="765"/>
                </a:lnTo>
                <a:lnTo>
                  <a:pt x="405" y="0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46" name="Freeform 57"/>
          <p:cNvSpPr>
            <a:spLocks/>
          </p:cNvSpPr>
          <p:nvPr/>
        </p:nvSpPr>
        <p:spPr bwMode="auto">
          <a:xfrm>
            <a:off x="10864442" y="4017839"/>
            <a:ext cx="642938" cy="1431157"/>
          </a:xfrm>
          <a:custGeom>
            <a:avLst/>
            <a:gdLst>
              <a:gd name="T0" fmla="*/ 405 w 405"/>
              <a:gd name="T1" fmla="*/ 0 h 934"/>
              <a:gd name="T2" fmla="*/ 0 w 405"/>
              <a:gd name="T3" fmla="*/ 124 h 934"/>
              <a:gd name="T4" fmla="*/ 0 w 405"/>
              <a:gd name="T5" fmla="*/ 934 h 934"/>
              <a:gd name="T6" fmla="*/ 405 w 405"/>
              <a:gd name="T7" fmla="*/ 768 h 934"/>
              <a:gd name="T8" fmla="*/ 405 w 405"/>
              <a:gd name="T9" fmla="*/ 765 h 934"/>
              <a:gd name="T10" fmla="*/ 405 w 405"/>
              <a:gd name="T11" fmla="*/ 0 h 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5" h="934">
                <a:moveTo>
                  <a:pt x="405" y="0"/>
                </a:moveTo>
                <a:lnTo>
                  <a:pt x="0" y="124"/>
                </a:lnTo>
                <a:lnTo>
                  <a:pt x="0" y="934"/>
                </a:lnTo>
                <a:lnTo>
                  <a:pt x="405" y="768"/>
                </a:lnTo>
                <a:lnTo>
                  <a:pt x="405" y="765"/>
                </a:lnTo>
                <a:lnTo>
                  <a:pt x="405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47" name="TextBox 146"/>
          <p:cNvSpPr txBox="1"/>
          <p:nvPr/>
        </p:nvSpPr>
        <p:spPr>
          <a:xfrm>
            <a:off x="10413397" y="4719479"/>
            <a:ext cx="904415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42</a:t>
            </a:r>
            <a:r>
              <a:rPr lang="id-ID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%</a:t>
            </a:r>
            <a:endParaRPr lang="id-ID" sz="2800" b="1" dirty="0">
              <a:solidFill>
                <a:schemeClr val="bg1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48" name="Isosceles Triangle 95"/>
          <p:cNvSpPr/>
          <p:nvPr/>
        </p:nvSpPr>
        <p:spPr>
          <a:xfrm rot="10800000">
            <a:off x="10731483" y="1804545"/>
            <a:ext cx="262739" cy="168481"/>
          </a:xfrm>
          <a:prstGeom prst="triangle">
            <a:avLst/>
          </a:prstGeom>
          <a:solidFill>
            <a:srgbClr val="99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9" name="Content Placeholder 2"/>
          <p:cNvSpPr txBox="1">
            <a:spLocks/>
          </p:cNvSpPr>
          <p:nvPr/>
        </p:nvSpPr>
        <p:spPr>
          <a:xfrm>
            <a:off x="10219916" y="5503829"/>
            <a:ext cx="1287464" cy="2746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ru-RU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Оптимизация установленной мощности</a:t>
            </a:r>
            <a:endParaRPr 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50" name="Oval 28"/>
          <p:cNvSpPr/>
          <p:nvPr/>
        </p:nvSpPr>
        <p:spPr>
          <a:xfrm>
            <a:off x="437483" y="5162969"/>
            <a:ext cx="225041" cy="225041"/>
          </a:xfrm>
          <a:prstGeom prst="ellipse">
            <a:avLst/>
          </a:prstGeom>
          <a:noFill/>
          <a:ln w="50800" cmpd="dbl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400"/>
          </a:p>
        </p:txBody>
      </p:sp>
      <p:sp>
        <p:nvSpPr>
          <p:cNvPr id="151" name="Freeform 33"/>
          <p:cNvSpPr>
            <a:spLocks noEditPoints="1"/>
          </p:cNvSpPr>
          <p:nvPr/>
        </p:nvSpPr>
        <p:spPr bwMode="auto">
          <a:xfrm>
            <a:off x="494341" y="5228520"/>
            <a:ext cx="111323" cy="98737"/>
          </a:xfrm>
          <a:custGeom>
            <a:avLst/>
            <a:gdLst>
              <a:gd name="T0" fmla="*/ 211 w 214"/>
              <a:gd name="T1" fmla="*/ 26 h 189"/>
              <a:gd name="T2" fmla="*/ 193 w 214"/>
              <a:gd name="T3" fmla="*/ 7 h 189"/>
              <a:gd name="T4" fmla="*/ 183 w 214"/>
              <a:gd name="T5" fmla="*/ 7 h 189"/>
              <a:gd name="T6" fmla="*/ 181 w 214"/>
              <a:gd name="T7" fmla="*/ 13 h 189"/>
              <a:gd name="T8" fmla="*/ 177 w 214"/>
              <a:gd name="T9" fmla="*/ 14 h 189"/>
              <a:gd name="T10" fmla="*/ 177 w 214"/>
              <a:gd name="T11" fmla="*/ 14 h 189"/>
              <a:gd name="T12" fmla="*/ 129 w 214"/>
              <a:gd name="T13" fmla="*/ 63 h 189"/>
              <a:gd name="T14" fmla="*/ 126 w 214"/>
              <a:gd name="T15" fmla="*/ 75 h 189"/>
              <a:gd name="T16" fmla="*/ 131 w 214"/>
              <a:gd name="T17" fmla="*/ 80 h 189"/>
              <a:gd name="T18" fmla="*/ 131 w 214"/>
              <a:gd name="T19" fmla="*/ 80 h 189"/>
              <a:gd name="T20" fmla="*/ 131 w 214"/>
              <a:gd name="T21" fmla="*/ 81 h 189"/>
              <a:gd name="T22" fmla="*/ 121 w 214"/>
              <a:gd name="T23" fmla="*/ 92 h 189"/>
              <a:gd name="T24" fmla="*/ 85 w 214"/>
              <a:gd name="T25" fmla="*/ 56 h 189"/>
              <a:gd name="T26" fmla="*/ 74 w 214"/>
              <a:gd name="T27" fmla="*/ 15 h 189"/>
              <a:gd name="T28" fmla="*/ 34 w 214"/>
              <a:gd name="T29" fmla="*/ 4 h 189"/>
              <a:gd name="T30" fmla="*/ 57 w 214"/>
              <a:gd name="T31" fmla="*/ 28 h 189"/>
              <a:gd name="T32" fmla="*/ 51 w 214"/>
              <a:gd name="T33" fmla="*/ 52 h 189"/>
              <a:gd name="T34" fmla="*/ 28 w 214"/>
              <a:gd name="T35" fmla="*/ 58 h 189"/>
              <a:gd name="T36" fmla="*/ 4 w 214"/>
              <a:gd name="T37" fmla="*/ 34 h 189"/>
              <a:gd name="T38" fmla="*/ 15 w 214"/>
              <a:gd name="T39" fmla="*/ 75 h 189"/>
              <a:gd name="T40" fmla="*/ 58 w 214"/>
              <a:gd name="T41" fmla="*/ 85 h 189"/>
              <a:gd name="T42" fmla="*/ 58 w 214"/>
              <a:gd name="T43" fmla="*/ 85 h 189"/>
              <a:gd name="T44" fmla="*/ 92 w 214"/>
              <a:gd name="T45" fmla="*/ 120 h 189"/>
              <a:gd name="T46" fmla="*/ 60 w 214"/>
              <a:gd name="T47" fmla="*/ 153 h 189"/>
              <a:gd name="T48" fmla="*/ 58 w 214"/>
              <a:gd name="T49" fmla="*/ 151 h 189"/>
              <a:gd name="T50" fmla="*/ 49 w 214"/>
              <a:gd name="T51" fmla="*/ 158 h 189"/>
              <a:gd name="T52" fmla="*/ 33 w 214"/>
              <a:gd name="T53" fmla="*/ 183 h 189"/>
              <a:gd name="T54" fmla="*/ 37 w 214"/>
              <a:gd name="T55" fmla="*/ 187 h 189"/>
              <a:gd name="T56" fmla="*/ 61 w 214"/>
              <a:gd name="T57" fmla="*/ 171 h 189"/>
              <a:gd name="T58" fmla="*/ 69 w 214"/>
              <a:gd name="T59" fmla="*/ 162 h 189"/>
              <a:gd name="T60" fmla="*/ 67 w 214"/>
              <a:gd name="T61" fmla="*/ 160 h 189"/>
              <a:gd name="T62" fmla="*/ 100 w 214"/>
              <a:gd name="T63" fmla="*/ 127 h 189"/>
              <a:gd name="T64" fmla="*/ 156 w 214"/>
              <a:gd name="T65" fmla="*/ 184 h 189"/>
              <a:gd name="T66" fmla="*/ 170 w 214"/>
              <a:gd name="T67" fmla="*/ 189 h 189"/>
              <a:gd name="T68" fmla="*/ 184 w 214"/>
              <a:gd name="T69" fmla="*/ 184 h 189"/>
              <a:gd name="T70" fmla="*/ 184 w 214"/>
              <a:gd name="T71" fmla="*/ 155 h 189"/>
              <a:gd name="T72" fmla="*/ 128 w 214"/>
              <a:gd name="T73" fmla="*/ 99 h 189"/>
              <a:gd name="T74" fmla="*/ 139 w 214"/>
              <a:gd name="T75" fmla="*/ 89 h 189"/>
              <a:gd name="T76" fmla="*/ 143 w 214"/>
              <a:gd name="T77" fmla="*/ 93 h 189"/>
              <a:gd name="T78" fmla="*/ 156 w 214"/>
              <a:gd name="T79" fmla="*/ 90 h 189"/>
              <a:gd name="T80" fmla="*/ 204 w 214"/>
              <a:gd name="T81" fmla="*/ 42 h 189"/>
              <a:gd name="T82" fmla="*/ 205 w 214"/>
              <a:gd name="T83" fmla="*/ 41 h 189"/>
              <a:gd name="T84" fmla="*/ 204 w 214"/>
              <a:gd name="T85" fmla="*/ 41 h 189"/>
              <a:gd name="T86" fmla="*/ 206 w 214"/>
              <a:gd name="T87" fmla="*/ 37 h 189"/>
              <a:gd name="T88" fmla="*/ 211 w 214"/>
              <a:gd name="T89" fmla="*/ 36 h 189"/>
              <a:gd name="T90" fmla="*/ 211 w 214"/>
              <a:gd name="T91" fmla="*/ 26 h 189"/>
              <a:gd name="T92" fmla="*/ 172 w 214"/>
              <a:gd name="T93" fmla="*/ 165 h 189"/>
              <a:gd name="T94" fmla="*/ 180 w 214"/>
              <a:gd name="T95" fmla="*/ 173 h 189"/>
              <a:gd name="T96" fmla="*/ 172 w 214"/>
              <a:gd name="T97" fmla="*/ 180 h 189"/>
              <a:gd name="T98" fmla="*/ 164 w 214"/>
              <a:gd name="T99" fmla="*/ 173 h 189"/>
              <a:gd name="T100" fmla="*/ 172 w 214"/>
              <a:gd name="T101" fmla="*/ 165 h 189"/>
              <a:gd name="T102" fmla="*/ 145 w 214"/>
              <a:gd name="T103" fmla="*/ 66 h 189"/>
              <a:gd name="T104" fmla="*/ 142 w 214"/>
              <a:gd name="T105" fmla="*/ 62 h 189"/>
              <a:gd name="T106" fmla="*/ 178 w 214"/>
              <a:gd name="T107" fmla="*/ 26 h 189"/>
              <a:gd name="T108" fmla="*/ 181 w 214"/>
              <a:gd name="T109" fmla="*/ 29 h 189"/>
              <a:gd name="T110" fmla="*/ 145 w 214"/>
              <a:gd name="T111" fmla="*/ 66 h 189"/>
              <a:gd name="T112" fmla="*/ 156 w 214"/>
              <a:gd name="T113" fmla="*/ 77 h 189"/>
              <a:gd name="T114" fmla="*/ 153 w 214"/>
              <a:gd name="T115" fmla="*/ 74 h 189"/>
              <a:gd name="T116" fmla="*/ 189 w 214"/>
              <a:gd name="T117" fmla="*/ 38 h 189"/>
              <a:gd name="T118" fmla="*/ 193 w 214"/>
              <a:gd name="T119" fmla="*/ 41 h 189"/>
              <a:gd name="T120" fmla="*/ 156 w 214"/>
              <a:gd name="T121" fmla="*/ 77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14" h="189">
                <a:moveTo>
                  <a:pt x="211" y="26"/>
                </a:moveTo>
                <a:cubicBezTo>
                  <a:pt x="193" y="7"/>
                  <a:pt x="193" y="7"/>
                  <a:pt x="193" y="7"/>
                </a:cubicBezTo>
                <a:cubicBezTo>
                  <a:pt x="190" y="5"/>
                  <a:pt x="186" y="5"/>
                  <a:pt x="183" y="7"/>
                </a:cubicBezTo>
                <a:cubicBezTo>
                  <a:pt x="182" y="9"/>
                  <a:pt x="181" y="11"/>
                  <a:pt x="181" y="13"/>
                </a:cubicBezTo>
                <a:cubicBezTo>
                  <a:pt x="180" y="13"/>
                  <a:pt x="179" y="13"/>
                  <a:pt x="177" y="14"/>
                </a:cubicBezTo>
                <a:cubicBezTo>
                  <a:pt x="177" y="14"/>
                  <a:pt x="177" y="14"/>
                  <a:pt x="177" y="14"/>
                </a:cubicBezTo>
                <a:cubicBezTo>
                  <a:pt x="129" y="63"/>
                  <a:pt x="129" y="63"/>
                  <a:pt x="129" y="63"/>
                </a:cubicBezTo>
                <a:cubicBezTo>
                  <a:pt x="129" y="67"/>
                  <a:pt x="128" y="72"/>
                  <a:pt x="126" y="75"/>
                </a:cubicBezTo>
                <a:cubicBezTo>
                  <a:pt x="131" y="80"/>
                  <a:pt x="131" y="80"/>
                  <a:pt x="131" y="80"/>
                </a:cubicBezTo>
                <a:cubicBezTo>
                  <a:pt x="131" y="80"/>
                  <a:pt x="131" y="80"/>
                  <a:pt x="131" y="80"/>
                </a:cubicBezTo>
                <a:cubicBezTo>
                  <a:pt x="131" y="81"/>
                  <a:pt x="131" y="81"/>
                  <a:pt x="131" y="81"/>
                </a:cubicBezTo>
                <a:cubicBezTo>
                  <a:pt x="121" y="92"/>
                  <a:pt x="121" y="92"/>
                  <a:pt x="121" y="92"/>
                </a:cubicBezTo>
                <a:cubicBezTo>
                  <a:pt x="85" y="56"/>
                  <a:pt x="85" y="56"/>
                  <a:pt x="85" y="56"/>
                </a:cubicBezTo>
                <a:cubicBezTo>
                  <a:pt x="89" y="42"/>
                  <a:pt x="86" y="26"/>
                  <a:pt x="74" y="15"/>
                </a:cubicBezTo>
                <a:cubicBezTo>
                  <a:pt x="63" y="4"/>
                  <a:pt x="48" y="0"/>
                  <a:pt x="34" y="4"/>
                </a:cubicBezTo>
                <a:cubicBezTo>
                  <a:pt x="57" y="28"/>
                  <a:pt x="57" y="28"/>
                  <a:pt x="57" y="28"/>
                </a:cubicBezTo>
                <a:cubicBezTo>
                  <a:pt x="51" y="52"/>
                  <a:pt x="51" y="52"/>
                  <a:pt x="51" y="52"/>
                </a:cubicBezTo>
                <a:cubicBezTo>
                  <a:pt x="28" y="58"/>
                  <a:pt x="28" y="58"/>
                  <a:pt x="28" y="58"/>
                </a:cubicBezTo>
                <a:cubicBezTo>
                  <a:pt x="4" y="34"/>
                  <a:pt x="4" y="34"/>
                  <a:pt x="4" y="34"/>
                </a:cubicBezTo>
                <a:cubicBezTo>
                  <a:pt x="0" y="48"/>
                  <a:pt x="4" y="64"/>
                  <a:pt x="15" y="75"/>
                </a:cubicBezTo>
                <a:cubicBezTo>
                  <a:pt x="26" y="86"/>
                  <a:pt x="43" y="90"/>
                  <a:pt x="58" y="85"/>
                </a:cubicBezTo>
                <a:cubicBezTo>
                  <a:pt x="58" y="85"/>
                  <a:pt x="58" y="85"/>
                  <a:pt x="58" y="85"/>
                </a:cubicBezTo>
                <a:cubicBezTo>
                  <a:pt x="92" y="120"/>
                  <a:pt x="92" y="120"/>
                  <a:pt x="92" y="120"/>
                </a:cubicBezTo>
                <a:cubicBezTo>
                  <a:pt x="60" y="153"/>
                  <a:pt x="60" y="153"/>
                  <a:pt x="60" y="153"/>
                </a:cubicBezTo>
                <a:cubicBezTo>
                  <a:pt x="58" y="151"/>
                  <a:pt x="58" y="151"/>
                  <a:pt x="58" y="151"/>
                </a:cubicBezTo>
                <a:cubicBezTo>
                  <a:pt x="49" y="158"/>
                  <a:pt x="49" y="158"/>
                  <a:pt x="49" y="158"/>
                </a:cubicBezTo>
                <a:cubicBezTo>
                  <a:pt x="33" y="183"/>
                  <a:pt x="33" y="183"/>
                  <a:pt x="33" y="183"/>
                </a:cubicBezTo>
                <a:cubicBezTo>
                  <a:pt x="37" y="187"/>
                  <a:pt x="37" y="187"/>
                  <a:pt x="37" y="187"/>
                </a:cubicBezTo>
                <a:cubicBezTo>
                  <a:pt x="61" y="171"/>
                  <a:pt x="61" y="171"/>
                  <a:pt x="61" y="171"/>
                </a:cubicBezTo>
                <a:cubicBezTo>
                  <a:pt x="69" y="162"/>
                  <a:pt x="69" y="162"/>
                  <a:pt x="69" y="162"/>
                </a:cubicBezTo>
                <a:cubicBezTo>
                  <a:pt x="67" y="160"/>
                  <a:pt x="67" y="160"/>
                  <a:pt x="67" y="160"/>
                </a:cubicBezTo>
                <a:cubicBezTo>
                  <a:pt x="100" y="127"/>
                  <a:pt x="100" y="127"/>
                  <a:pt x="100" y="127"/>
                </a:cubicBezTo>
                <a:cubicBezTo>
                  <a:pt x="156" y="184"/>
                  <a:pt x="156" y="184"/>
                  <a:pt x="156" y="184"/>
                </a:cubicBezTo>
                <a:cubicBezTo>
                  <a:pt x="160" y="188"/>
                  <a:pt x="165" y="189"/>
                  <a:pt x="170" y="189"/>
                </a:cubicBezTo>
                <a:cubicBezTo>
                  <a:pt x="175" y="189"/>
                  <a:pt x="180" y="188"/>
                  <a:pt x="184" y="184"/>
                </a:cubicBezTo>
                <a:cubicBezTo>
                  <a:pt x="192" y="176"/>
                  <a:pt x="192" y="163"/>
                  <a:pt x="184" y="155"/>
                </a:cubicBezTo>
                <a:cubicBezTo>
                  <a:pt x="128" y="99"/>
                  <a:pt x="128" y="99"/>
                  <a:pt x="128" y="99"/>
                </a:cubicBezTo>
                <a:cubicBezTo>
                  <a:pt x="139" y="89"/>
                  <a:pt x="139" y="89"/>
                  <a:pt x="139" y="89"/>
                </a:cubicBezTo>
                <a:cubicBezTo>
                  <a:pt x="143" y="93"/>
                  <a:pt x="143" y="93"/>
                  <a:pt x="143" y="93"/>
                </a:cubicBezTo>
                <a:cubicBezTo>
                  <a:pt x="147" y="91"/>
                  <a:pt x="151" y="90"/>
                  <a:pt x="156" y="90"/>
                </a:cubicBezTo>
                <a:cubicBezTo>
                  <a:pt x="204" y="42"/>
                  <a:pt x="204" y="42"/>
                  <a:pt x="204" y="42"/>
                </a:cubicBezTo>
                <a:cubicBezTo>
                  <a:pt x="205" y="41"/>
                  <a:pt x="205" y="41"/>
                  <a:pt x="205" y="41"/>
                </a:cubicBezTo>
                <a:cubicBezTo>
                  <a:pt x="204" y="41"/>
                  <a:pt x="204" y="41"/>
                  <a:pt x="204" y="41"/>
                </a:cubicBezTo>
                <a:cubicBezTo>
                  <a:pt x="205" y="40"/>
                  <a:pt x="206" y="39"/>
                  <a:pt x="206" y="37"/>
                </a:cubicBezTo>
                <a:cubicBezTo>
                  <a:pt x="208" y="38"/>
                  <a:pt x="210" y="37"/>
                  <a:pt x="211" y="36"/>
                </a:cubicBezTo>
                <a:cubicBezTo>
                  <a:pt x="214" y="33"/>
                  <a:pt x="214" y="29"/>
                  <a:pt x="211" y="26"/>
                </a:cubicBezTo>
                <a:moveTo>
                  <a:pt x="172" y="165"/>
                </a:moveTo>
                <a:cubicBezTo>
                  <a:pt x="176" y="165"/>
                  <a:pt x="180" y="168"/>
                  <a:pt x="180" y="173"/>
                </a:cubicBezTo>
                <a:cubicBezTo>
                  <a:pt x="180" y="177"/>
                  <a:pt x="176" y="180"/>
                  <a:pt x="172" y="180"/>
                </a:cubicBezTo>
                <a:cubicBezTo>
                  <a:pt x="168" y="180"/>
                  <a:pt x="164" y="177"/>
                  <a:pt x="164" y="173"/>
                </a:cubicBezTo>
                <a:cubicBezTo>
                  <a:pt x="164" y="168"/>
                  <a:pt x="168" y="165"/>
                  <a:pt x="172" y="165"/>
                </a:cubicBezTo>
                <a:moveTo>
                  <a:pt x="145" y="66"/>
                </a:moveTo>
                <a:cubicBezTo>
                  <a:pt x="142" y="62"/>
                  <a:pt x="142" y="62"/>
                  <a:pt x="142" y="62"/>
                </a:cubicBezTo>
                <a:cubicBezTo>
                  <a:pt x="178" y="26"/>
                  <a:pt x="178" y="26"/>
                  <a:pt x="178" y="26"/>
                </a:cubicBezTo>
                <a:cubicBezTo>
                  <a:pt x="181" y="29"/>
                  <a:pt x="181" y="29"/>
                  <a:pt x="181" y="29"/>
                </a:cubicBezTo>
                <a:lnTo>
                  <a:pt x="145" y="66"/>
                </a:lnTo>
                <a:close/>
                <a:moveTo>
                  <a:pt x="156" y="77"/>
                </a:moveTo>
                <a:cubicBezTo>
                  <a:pt x="153" y="74"/>
                  <a:pt x="153" y="74"/>
                  <a:pt x="153" y="74"/>
                </a:cubicBezTo>
                <a:cubicBezTo>
                  <a:pt x="189" y="38"/>
                  <a:pt x="189" y="38"/>
                  <a:pt x="189" y="38"/>
                </a:cubicBezTo>
                <a:cubicBezTo>
                  <a:pt x="193" y="41"/>
                  <a:pt x="193" y="41"/>
                  <a:pt x="193" y="41"/>
                </a:cubicBezTo>
                <a:lnTo>
                  <a:pt x="156" y="77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</p:spTree>
    <p:extLst>
      <p:ext uri="{BB962C8B-B14F-4D97-AF65-F5344CB8AC3E}">
        <p14:creationId xmlns:p14="http://schemas.microsoft.com/office/powerpoint/2010/main" val="137718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repeatCount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3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35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35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3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3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3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3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3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3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3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3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3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3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3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3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3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3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3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3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3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3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3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3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35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5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3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3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3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35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5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3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35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5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3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35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5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3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3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3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3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3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3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3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3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3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3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35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35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700"/>
                            </p:stCondLst>
                            <p:childTnLst>
                              <p:par>
                                <p:cTn id="1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3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3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3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3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3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3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3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35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35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3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3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050"/>
                            </p:stCondLst>
                            <p:childTnLst>
                              <p:par>
                                <p:cTn id="1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35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35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35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35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35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35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35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3400"/>
                            </p:stCondLst>
                            <p:childTnLst>
                              <p:par>
                                <p:cTn id="17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3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3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3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3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3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3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3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3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3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3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3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3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3750"/>
                            </p:stCondLst>
                            <p:childTnLst>
                              <p:par>
                                <p:cTn id="19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3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3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3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3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3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3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3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3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3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3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3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3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4100"/>
                            </p:stCondLst>
                            <p:childTnLst>
                              <p:par>
                                <p:cTn id="2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3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3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3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35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3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3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7" dur="35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4450"/>
                            </p:stCondLst>
                            <p:childTnLst>
                              <p:par>
                                <p:cTn id="2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3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3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3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3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7" dur="3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3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3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3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3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3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7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4800"/>
                            </p:stCondLst>
                            <p:childTnLst>
                              <p:par>
                                <p:cTn id="2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3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3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3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3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8" dur="3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3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3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3" dur="3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3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3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3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3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5150"/>
                            </p:stCondLst>
                            <p:childTnLst>
                              <p:par>
                                <p:cTn id="2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3" dur="35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35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5" dur="35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8" dur="35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1" dur="3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3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3" dur="3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5500"/>
                            </p:stCondLst>
                            <p:childTnLst>
                              <p:par>
                                <p:cTn id="28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3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8" dur="3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3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3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3" dur="3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3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3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8" dur="3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3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2" dur="3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3" dur="3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3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5850"/>
                            </p:stCondLst>
                            <p:childTnLst>
                              <p:par>
                                <p:cTn id="30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8" dur="3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9" dur="3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3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3" dur="3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4" dur="3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3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8" dur="3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9" dur="3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3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3" dur="3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4" dur="3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3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6200"/>
                            </p:stCondLst>
                            <p:childTnLst>
                              <p:par>
                                <p:cTn id="3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9" dur="35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35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1" dur="35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4" dur="35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7" dur="35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35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9" dur="35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6550"/>
                            </p:stCondLst>
                            <p:childTnLst>
                              <p:par>
                                <p:cTn id="3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3" dur="35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4" dur="35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35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8" dur="35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9" dur="35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35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3" dur="35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4" dur="35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35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35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9" dur="35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35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6900"/>
                            </p:stCondLst>
                            <p:childTnLst>
                              <p:par>
                                <p:cTn id="36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4" dur="35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5" dur="35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35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9" dur="35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0" dur="3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1" dur="3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4" dur="35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5" dur="35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6" dur="35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9" dur="35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0" dur="35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35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>
                            <p:stCondLst>
                              <p:cond delay="7250"/>
                            </p:stCondLst>
                            <p:childTnLst>
                              <p:par>
                                <p:cTn id="3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5" dur="35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35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7" dur="35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0" dur="35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4" presetID="21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6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7" presetID="21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9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0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2" dur="3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3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3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5" dur="3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1" dur="3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3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3" dur="3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4" dur="3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8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0" dur="3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3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3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3" dur="3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9" dur="3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0" dur="3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3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2" dur="3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6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8" dur="3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3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3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1" dur="3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7" grpId="0" animBg="1"/>
      <p:bldP spid="8" grpId="0" animBg="1"/>
      <p:bldP spid="20" grpId="0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4" grpId="0" animBg="1"/>
      <p:bldP spid="25" grpId="0" animBg="1"/>
      <p:bldP spid="27" grpId="0" animBg="1"/>
      <p:bldP spid="29" grpId="0" animBg="1"/>
      <p:bldP spid="31" grpId="0" animBg="1"/>
      <p:bldP spid="33" grpId="0" animBg="1"/>
      <p:bldP spid="35" grpId="0" animBg="1"/>
      <p:bldP spid="37" grpId="0" animBg="1"/>
      <p:bldP spid="41" grpId="0" animBg="1"/>
      <p:bldP spid="43" grpId="0" animBg="1"/>
      <p:bldP spid="45" grpId="0" animBg="1"/>
      <p:bldP spid="47" grpId="0" animBg="1"/>
      <p:bldP spid="49" grpId="0" animBg="1"/>
      <p:bldP spid="53" grpId="0" animBg="1"/>
      <p:bldP spid="57" grpId="0" animBg="1"/>
      <p:bldP spid="61" grpId="0" animBg="1"/>
      <p:bldP spid="65" grpId="0" animBg="1"/>
      <p:bldP spid="67" grpId="0" animBg="1"/>
      <p:bldP spid="68" grpId="0"/>
      <p:bldP spid="69" grpId="0" animBg="1"/>
      <p:bldP spid="70" grpId="0"/>
      <p:bldP spid="71" grpId="0" animBg="1"/>
      <p:bldP spid="72" grpId="0"/>
      <p:bldP spid="73" grpId="0" animBg="1"/>
      <p:bldP spid="74" grpId="0"/>
      <p:bldP spid="75" grpId="0" animBg="1"/>
      <p:bldP spid="76" grpId="0"/>
      <p:bldP spid="77" grpId="0" animBg="1"/>
      <p:bldP spid="78" grpId="0"/>
      <p:bldP spid="79" grpId="0" animBg="1"/>
      <p:bldP spid="80" grpId="0"/>
      <p:bldP spid="81" grpId="0" animBg="1"/>
      <p:bldP spid="82" grpId="0"/>
      <p:bldP spid="83" grpId="0" animBg="1"/>
      <p:bldP spid="84" grpId="0"/>
      <p:bldP spid="85" grpId="0" animBg="1"/>
      <p:bldP spid="86" grpId="0"/>
      <p:bldP spid="87" grpId="0" animBg="1"/>
      <p:bldP spid="88" grpId="0"/>
      <p:bldP spid="89" grpId="0" animBg="1"/>
      <p:bldP spid="90" grpId="0"/>
      <p:bldP spid="91" grpId="0"/>
      <p:bldP spid="92" grpId="0"/>
      <p:bldP spid="93" grpId="0"/>
      <p:bldP spid="94" grpId="0"/>
      <p:bldP spid="95" grpId="0" animBg="1"/>
      <p:bldP spid="96" grpId="0" animBg="1"/>
      <p:bldP spid="97" grpId="0" animBg="1"/>
      <p:bldP spid="98" grpId="0" animBg="1"/>
      <p:bldP spid="116" grpId="0"/>
      <p:bldP spid="118" grpId="0"/>
      <p:bldP spid="119" grpId="0"/>
      <p:bldP spid="120" grpId="0"/>
      <p:bldP spid="121" grpId="0"/>
      <p:bldP spid="122" grpId="0"/>
      <p:bldP spid="124" grpId="0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7" grpId="0" animBg="1"/>
      <p:bldP spid="125" grpId="0" animBg="1"/>
      <p:bldP spid="127" grpId="0" animBg="1"/>
      <p:bldP spid="129" grpId="0" animBg="1"/>
      <p:bldP spid="133" grpId="0" animBg="1"/>
      <p:bldP spid="137" grpId="0" animBg="1"/>
      <p:bldP spid="141" grpId="0" animBg="1"/>
      <p:bldP spid="145" grpId="0" animBg="1"/>
      <p:bldP spid="147" grpId="0"/>
      <p:bldP spid="148" grpId="0" animBg="1"/>
      <p:bldP spid="149" grpId="0"/>
      <p:bldP spid="150" grpId="0" animBg="1"/>
      <p:bldP spid="15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-1"/>
            <a:ext cx="12191999" cy="6858001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523059" y="4586166"/>
            <a:ext cx="5570820" cy="5632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700" dirty="0" smtClean="0">
                <a:solidFill>
                  <a:schemeClr val="bg1">
                    <a:lumMod val="50000"/>
                  </a:schemeClr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Модернизация объектов коммунальной </a:t>
            </a:r>
            <a:r>
              <a:rPr lang="ru-RU" sz="1700" dirty="0" smtClean="0">
                <a:solidFill>
                  <a:schemeClr val="accent2">
                    <a:lumMod val="75000"/>
                  </a:schemeClr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инфраструктуры</a:t>
            </a:r>
            <a:r>
              <a:rPr lang="ru-RU" sz="1700" dirty="0" smtClean="0">
                <a:solidFill>
                  <a:schemeClr val="bg1">
                    <a:lumMod val="50000"/>
                  </a:schemeClr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ru-RU" sz="1700" dirty="0" smtClean="0">
                <a:solidFill>
                  <a:schemeClr val="bg1">
                    <a:lumMod val="50000"/>
                  </a:schemeClr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системы </a:t>
            </a:r>
            <a:r>
              <a:rPr lang="ru-RU" sz="1700" dirty="0" smtClean="0">
                <a:solidFill>
                  <a:schemeClr val="accent2">
                    <a:lumMod val="75000"/>
                  </a:schemeClr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теплоснабжения</a:t>
            </a:r>
            <a:r>
              <a:rPr lang="ru-RU" sz="1700" dirty="0" smtClean="0">
                <a:solidFill>
                  <a:schemeClr val="bg1">
                    <a:lumMod val="50000"/>
                  </a:schemeClr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 рабочего поселка Маслянино</a:t>
            </a:r>
            <a:endParaRPr lang="id-ID" sz="1700" dirty="0">
              <a:solidFill>
                <a:schemeClr val="bg1">
                  <a:lumMod val="50000"/>
                </a:schemeClr>
              </a:solidFill>
              <a:ea typeface="Roboto" panose="02000000000000000000" pitchFamily="2" charset="0"/>
              <a:cs typeface="Open Sans Light" panose="020B0306030504020204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1541" y="4653234"/>
            <a:ext cx="432000" cy="4320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5" name="Oval 14"/>
          <p:cNvSpPr/>
          <p:nvPr/>
        </p:nvSpPr>
        <p:spPr>
          <a:xfrm>
            <a:off x="1684315" y="4653234"/>
            <a:ext cx="432000" cy="4320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Oval 15"/>
          <p:cNvSpPr/>
          <p:nvPr/>
        </p:nvSpPr>
        <p:spPr>
          <a:xfrm>
            <a:off x="1968463" y="4653234"/>
            <a:ext cx="432000" cy="4320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18" name="Straight Connector 17"/>
          <p:cNvCxnSpPr/>
          <p:nvPr/>
        </p:nvCxnSpPr>
        <p:spPr>
          <a:xfrm rot="120000">
            <a:off x="2538879" y="4571404"/>
            <a:ext cx="20888" cy="548459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Изображение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8885" y="247773"/>
            <a:ext cx="1528762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1368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repeatCount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repeatCount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1" presetClass="entr" presetSubtype="0" repeatCount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repeatCount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" presetClass="entr" presetSubtype="2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2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/>
      <p:bldP spid="14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493506"/>
            <a:ext cx="12192001" cy="364494"/>
          </a:xfrm>
          <a:prstGeom prst="rect">
            <a:avLst/>
          </a:prstGeom>
          <a:solidFill>
            <a:schemeClr val="tx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5" name="Group 14"/>
          <p:cNvGrpSpPr/>
          <p:nvPr/>
        </p:nvGrpSpPr>
        <p:grpSpPr>
          <a:xfrm>
            <a:off x="11519694" y="-120296"/>
            <a:ext cx="1067170" cy="540564"/>
            <a:chOff x="11519694" y="-120296"/>
            <a:chExt cx="1067170" cy="540564"/>
          </a:xfrm>
        </p:grpSpPr>
        <p:sp>
          <p:nvSpPr>
            <p:cNvPr id="2" name="Flowchart: Stored Data 1"/>
            <p:cNvSpPr/>
            <p:nvPr/>
          </p:nvSpPr>
          <p:spPr>
            <a:xfrm rot="19010270">
              <a:off x="11519694" y="-120296"/>
              <a:ext cx="1067170" cy="431802"/>
            </a:xfrm>
            <a:prstGeom prst="flowChartOnlineStorage">
              <a:avLst/>
            </a:prstGeom>
            <a:solidFill>
              <a:schemeClr val="tx1">
                <a:lumMod val="50000"/>
                <a:lumOff val="50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647229" y="112491"/>
              <a:ext cx="4209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fld id="{8579DA54-78A2-44D3-84F9-6343F6896AE5}" type="slidenum">
                <a:rPr lang="id-ID" sz="140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fld>
              <a:endParaRPr lang="id-ID" sz="1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Oval 5"/>
          <p:cNvSpPr>
            <a:spLocks noChangeAspect="1"/>
          </p:cNvSpPr>
          <p:nvPr/>
        </p:nvSpPr>
        <p:spPr>
          <a:xfrm>
            <a:off x="139520" y="6575292"/>
            <a:ext cx="172800" cy="1728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77546" y="6575292"/>
            <a:ext cx="172800" cy="1728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1014" y="6575292"/>
            <a:ext cx="172800" cy="1728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228038" y="676429"/>
            <a:ext cx="9512388" cy="1312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РАБОЧИЙ ПОСЕЛОК 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МАСЛЯНИНО</a:t>
            </a:r>
            <a:endParaRPr lang="id-ID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А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дминистративный центр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М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аслянинского района. Расположен на р. Бердь (приток р. Обь), в 68 км к востоку от железнодорожной станции «Черепаново», в 176 км к юго-востока от Новосибирска. Климат резко континентальный, с коротким жарким летом и продолжительной суровой зимой. Минимальная температура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-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5</a:t>
            </a:r>
            <a:r>
              <a:rPr lang="ru-RU" sz="1200" dirty="0" smtClean="0">
                <a:solidFill>
                  <a:schemeClr val="tx2"/>
                </a:solidFill>
              </a:rPr>
              <a:t>0</a:t>
            </a:r>
            <a:r>
              <a:rPr lang="ru-RU" sz="1200" baseline="30000" dirty="0" smtClean="0">
                <a:solidFill>
                  <a:schemeClr val="tx2"/>
                </a:solidFill>
              </a:rPr>
              <a:t>о</a:t>
            </a:r>
            <a:r>
              <a:rPr lang="ru-RU" sz="1200" dirty="0" smtClean="0">
                <a:solidFill>
                  <a:schemeClr val="tx2"/>
                </a:solidFill>
              </a:rPr>
              <a:t>С,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максимальная</a:t>
            </a:r>
            <a:r>
              <a:rPr lang="ru-RU" sz="1200" dirty="0">
                <a:solidFill>
                  <a:schemeClr val="tx2"/>
                </a:solidFill>
              </a:rPr>
              <a:t> </a:t>
            </a:r>
            <a:r>
              <a:rPr lang="ru-RU" sz="1200" dirty="0" smtClean="0">
                <a:solidFill>
                  <a:schemeClr val="tx2"/>
                </a:solidFill>
              </a:rPr>
              <a:t>+38</a:t>
            </a:r>
            <a:r>
              <a:rPr lang="ru-RU" sz="1200" baseline="30000" dirty="0" smtClean="0">
                <a:solidFill>
                  <a:schemeClr val="tx2"/>
                </a:solidFill>
              </a:rPr>
              <a:t>о</a:t>
            </a:r>
            <a:r>
              <a:rPr lang="ru-RU" sz="1200" dirty="0" smtClean="0">
                <a:solidFill>
                  <a:schemeClr val="tx2"/>
                </a:solidFill>
              </a:rPr>
              <a:t>С.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Продолжительность отопительного периода составляет 234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суток. </a:t>
            </a:r>
            <a:r>
              <a:rPr lang="ru-RU" sz="1200" dirty="0" smtClean="0">
                <a:solidFill>
                  <a:schemeClr val="tx2"/>
                </a:solidFill>
              </a:rPr>
              <a:t> </a:t>
            </a:r>
            <a:endParaRPr lang="en-US" sz="12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pSp>
        <p:nvGrpSpPr>
          <p:cNvPr id="23" name="Group 22"/>
          <p:cNvGrpSpPr>
            <a:grpSpLocks noChangeAspect="1"/>
          </p:cNvGrpSpPr>
          <p:nvPr/>
        </p:nvGrpSpPr>
        <p:grpSpPr>
          <a:xfrm>
            <a:off x="4880848" y="2262504"/>
            <a:ext cx="2316480" cy="2316480"/>
            <a:chOff x="1968848" y="2546470"/>
            <a:chExt cx="2846056" cy="2846056"/>
          </a:xfrm>
        </p:grpSpPr>
        <p:sp>
          <p:nvSpPr>
            <p:cNvPr id="24" name="Freeform 23"/>
            <p:cNvSpPr/>
            <p:nvPr/>
          </p:nvSpPr>
          <p:spPr>
            <a:xfrm>
              <a:off x="1968848" y="2546470"/>
              <a:ext cx="1390905" cy="1390905"/>
            </a:xfrm>
            <a:custGeom>
              <a:avLst/>
              <a:gdLst>
                <a:gd name="connsiteX0" fmla="*/ 231822 w 1390905"/>
                <a:gd name="connsiteY0" fmla="*/ 0 h 1390905"/>
                <a:gd name="connsiteX1" fmla="*/ 1390905 w 1390905"/>
                <a:gd name="connsiteY1" fmla="*/ 0 h 1390905"/>
                <a:gd name="connsiteX2" fmla="*/ 1390905 w 1390905"/>
                <a:gd name="connsiteY2" fmla="*/ 0 h 1390905"/>
                <a:gd name="connsiteX3" fmla="*/ 1390905 w 1390905"/>
                <a:gd name="connsiteY3" fmla="*/ 1159083 h 1390905"/>
                <a:gd name="connsiteX4" fmla="*/ 1159083 w 1390905"/>
                <a:gd name="connsiteY4" fmla="*/ 1390905 h 1390905"/>
                <a:gd name="connsiteX5" fmla="*/ 0 w 1390905"/>
                <a:gd name="connsiteY5" fmla="*/ 1390905 h 1390905"/>
                <a:gd name="connsiteX6" fmla="*/ 0 w 1390905"/>
                <a:gd name="connsiteY6" fmla="*/ 1390905 h 1390905"/>
                <a:gd name="connsiteX7" fmla="*/ 0 w 1390905"/>
                <a:gd name="connsiteY7" fmla="*/ 231822 h 1390905"/>
                <a:gd name="connsiteX8" fmla="*/ 231822 w 1390905"/>
                <a:gd name="connsiteY8" fmla="*/ 0 h 1390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0905" h="1390905">
                  <a:moveTo>
                    <a:pt x="231822" y="0"/>
                  </a:moveTo>
                  <a:lnTo>
                    <a:pt x="1390905" y="0"/>
                  </a:lnTo>
                  <a:lnTo>
                    <a:pt x="1390905" y="0"/>
                  </a:lnTo>
                  <a:lnTo>
                    <a:pt x="1390905" y="1159083"/>
                  </a:lnTo>
                  <a:cubicBezTo>
                    <a:pt x="1390905" y="1287115"/>
                    <a:pt x="1287115" y="1390905"/>
                    <a:pt x="1159083" y="1390905"/>
                  </a:cubicBezTo>
                  <a:lnTo>
                    <a:pt x="0" y="1390905"/>
                  </a:lnTo>
                  <a:lnTo>
                    <a:pt x="0" y="1390905"/>
                  </a:lnTo>
                  <a:lnTo>
                    <a:pt x="0" y="231822"/>
                  </a:lnTo>
                  <a:cubicBezTo>
                    <a:pt x="0" y="103790"/>
                    <a:pt x="103790" y="0"/>
                    <a:pt x="231822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4146" tIns="274146" rIns="274146" bIns="274146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d-ID" sz="2900" kern="1200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3423999" y="2546470"/>
              <a:ext cx="1390905" cy="1390905"/>
            </a:xfrm>
            <a:custGeom>
              <a:avLst/>
              <a:gdLst>
                <a:gd name="connsiteX0" fmla="*/ 231822 w 1390905"/>
                <a:gd name="connsiteY0" fmla="*/ 0 h 1390905"/>
                <a:gd name="connsiteX1" fmla="*/ 1390905 w 1390905"/>
                <a:gd name="connsiteY1" fmla="*/ 0 h 1390905"/>
                <a:gd name="connsiteX2" fmla="*/ 1390905 w 1390905"/>
                <a:gd name="connsiteY2" fmla="*/ 0 h 1390905"/>
                <a:gd name="connsiteX3" fmla="*/ 1390905 w 1390905"/>
                <a:gd name="connsiteY3" fmla="*/ 1159083 h 1390905"/>
                <a:gd name="connsiteX4" fmla="*/ 1159083 w 1390905"/>
                <a:gd name="connsiteY4" fmla="*/ 1390905 h 1390905"/>
                <a:gd name="connsiteX5" fmla="*/ 0 w 1390905"/>
                <a:gd name="connsiteY5" fmla="*/ 1390905 h 1390905"/>
                <a:gd name="connsiteX6" fmla="*/ 0 w 1390905"/>
                <a:gd name="connsiteY6" fmla="*/ 1390905 h 1390905"/>
                <a:gd name="connsiteX7" fmla="*/ 0 w 1390905"/>
                <a:gd name="connsiteY7" fmla="*/ 231822 h 1390905"/>
                <a:gd name="connsiteX8" fmla="*/ 231822 w 1390905"/>
                <a:gd name="connsiteY8" fmla="*/ 0 h 1390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0905" h="1390905">
                  <a:moveTo>
                    <a:pt x="1390905" y="231822"/>
                  </a:moveTo>
                  <a:lnTo>
                    <a:pt x="1390905" y="1390905"/>
                  </a:lnTo>
                  <a:lnTo>
                    <a:pt x="1390905" y="1390905"/>
                  </a:lnTo>
                  <a:lnTo>
                    <a:pt x="231822" y="1390905"/>
                  </a:lnTo>
                  <a:cubicBezTo>
                    <a:pt x="103790" y="1390905"/>
                    <a:pt x="0" y="1287115"/>
                    <a:pt x="0" y="1159083"/>
                  </a:cubicBezTo>
                  <a:lnTo>
                    <a:pt x="0" y="0"/>
                  </a:lnTo>
                  <a:lnTo>
                    <a:pt x="0" y="0"/>
                  </a:lnTo>
                  <a:lnTo>
                    <a:pt x="1159083" y="0"/>
                  </a:lnTo>
                  <a:cubicBezTo>
                    <a:pt x="1287115" y="0"/>
                    <a:pt x="1390905" y="103790"/>
                    <a:pt x="1390905" y="231822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4146" tIns="274146" rIns="274146" bIns="274146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d-ID" sz="2900" kern="1200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3423998" y="4001620"/>
              <a:ext cx="1390906" cy="1390906"/>
            </a:xfrm>
            <a:custGeom>
              <a:avLst/>
              <a:gdLst>
                <a:gd name="connsiteX0" fmla="*/ 231822 w 1390905"/>
                <a:gd name="connsiteY0" fmla="*/ 0 h 1390905"/>
                <a:gd name="connsiteX1" fmla="*/ 1390905 w 1390905"/>
                <a:gd name="connsiteY1" fmla="*/ 0 h 1390905"/>
                <a:gd name="connsiteX2" fmla="*/ 1390905 w 1390905"/>
                <a:gd name="connsiteY2" fmla="*/ 0 h 1390905"/>
                <a:gd name="connsiteX3" fmla="*/ 1390905 w 1390905"/>
                <a:gd name="connsiteY3" fmla="*/ 1159083 h 1390905"/>
                <a:gd name="connsiteX4" fmla="*/ 1159083 w 1390905"/>
                <a:gd name="connsiteY4" fmla="*/ 1390905 h 1390905"/>
                <a:gd name="connsiteX5" fmla="*/ 0 w 1390905"/>
                <a:gd name="connsiteY5" fmla="*/ 1390905 h 1390905"/>
                <a:gd name="connsiteX6" fmla="*/ 0 w 1390905"/>
                <a:gd name="connsiteY6" fmla="*/ 1390905 h 1390905"/>
                <a:gd name="connsiteX7" fmla="*/ 0 w 1390905"/>
                <a:gd name="connsiteY7" fmla="*/ 231822 h 1390905"/>
                <a:gd name="connsiteX8" fmla="*/ 231822 w 1390905"/>
                <a:gd name="connsiteY8" fmla="*/ 0 h 1390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0905" h="1390905">
                  <a:moveTo>
                    <a:pt x="1159083" y="1390905"/>
                  </a:moveTo>
                  <a:lnTo>
                    <a:pt x="0" y="1390905"/>
                  </a:lnTo>
                  <a:lnTo>
                    <a:pt x="0" y="1390905"/>
                  </a:lnTo>
                  <a:lnTo>
                    <a:pt x="0" y="231822"/>
                  </a:lnTo>
                  <a:cubicBezTo>
                    <a:pt x="0" y="103790"/>
                    <a:pt x="103790" y="0"/>
                    <a:pt x="231822" y="0"/>
                  </a:cubicBezTo>
                  <a:lnTo>
                    <a:pt x="1390905" y="0"/>
                  </a:lnTo>
                  <a:lnTo>
                    <a:pt x="1390905" y="0"/>
                  </a:lnTo>
                  <a:lnTo>
                    <a:pt x="1390905" y="1159083"/>
                  </a:lnTo>
                  <a:cubicBezTo>
                    <a:pt x="1390905" y="1287115"/>
                    <a:pt x="1287115" y="1390905"/>
                    <a:pt x="1159083" y="1390905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4146" tIns="274147" rIns="274147" bIns="274146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d-ID" sz="2900" kern="1200"/>
            </a:p>
          </p:txBody>
        </p:sp>
        <p:sp>
          <p:nvSpPr>
            <p:cNvPr id="27" name="Freeform 26"/>
            <p:cNvSpPr/>
            <p:nvPr/>
          </p:nvSpPr>
          <p:spPr>
            <a:xfrm rot="21600000">
              <a:off x="1968848" y="4001621"/>
              <a:ext cx="1390905" cy="1390905"/>
            </a:xfrm>
            <a:custGeom>
              <a:avLst/>
              <a:gdLst>
                <a:gd name="connsiteX0" fmla="*/ 231822 w 1390905"/>
                <a:gd name="connsiteY0" fmla="*/ 0 h 1390905"/>
                <a:gd name="connsiteX1" fmla="*/ 1390905 w 1390905"/>
                <a:gd name="connsiteY1" fmla="*/ 0 h 1390905"/>
                <a:gd name="connsiteX2" fmla="*/ 1390905 w 1390905"/>
                <a:gd name="connsiteY2" fmla="*/ 0 h 1390905"/>
                <a:gd name="connsiteX3" fmla="*/ 1390905 w 1390905"/>
                <a:gd name="connsiteY3" fmla="*/ 1159083 h 1390905"/>
                <a:gd name="connsiteX4" fmla="*/ 1159083 w 1390905"/>
                <a:gd name="connsiteY4" fmla="*/ 1390905 h 1390905"/>
                <a:gd name="connsiteX5" fmla="*/ 0 w 1390905"/>
                <a:gd name="connsiteY5" fmla="*/ 1390905 h 1390905"/>
                <a:gd name="connsiteX6" fmla="*/ 0 w 1390905"/>
                <a:gd name="connsiteY6" fmla="*/ 1390905 h 1390905"/>
                <a:gd name="connsiteX7" fmla="*/ 0 w 1390905"/>
                <a:gd name="connsiteY7" fmla="*/ 231822 h 1390905"/>
                <a:gd name="connsiteX8" fmla="*/ 231822 w 1390905"/>
                <a:gd name="connsiteY8" fmla="*/ 0 h 1390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0905" h="1390905">
                  <a:moveTo>
                    <a:pt x="0" y="1159083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159083" y="0"/>
                  </a:lnTo>
                  <a:cubicBezTo>
                    <a:pt x="1287115" y="0"/>
                    <a:pt x="1390905" y="103790"/>
                    <a:pt x="1390905" y="231822"/>
                  </a:cubicBezTo>
                  <a:lnTo>
                    <a:pt x="1390905" y="1390905"/>
                  </a:lnTo>
                  <a:lnTo>
                    <a:pt x="1390905" y="1390905"/>
                  </a:lnTo>
                  <a:lnTo>
                    <a:pt x="231822" y="1390905"/>
                  </a:lnTo>
                  <a:cubicBezTo>
                    <a:pt x="103790" y="1390905"/>
                    <a:pt x="0" y="1287115"/>
                    <a:pt x="0" y="1159083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4146" tIns="274146" rIns="274146" bIns="274146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d-ID" sz="2900" kern="1200"/>
            </a:p>
          </p:txBody>
        </p:sp>
      </p:grpSp>
      <p:sp>
        <p:nvSpPr>
          <p:cNvPr id="57" name="Content Placeholder 2"/>
          <p:cNvSpPr txBox="1">
            <a:spLocks/>
          </p:cNvSpPr>
          <p:nvPr/>
        </p:nvSpPr>
        <p:spPr>
          <a:xfrm>
            <a:off x="1245082" y="2248436"/>
            <a:ext cx="2820470" cy="12617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Численность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населения</a:t>
            </a:r>
            <a:r>
              <a:rPr lang="ru-RU" sz="11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по состоянию на конец 2015 </a:t>
            </a:r>
            <a:r>
              <a:rPr lang="ru-RU" alt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года составляет 12 744 чел., что составляет более 54% жителей района и 0,5</a:t>
            </a:r>
            <a:r>
              <a:rPr lang="ru-RU" alt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% от численности населения Новосибирской </a:t>
            </a:r>
            <a:r>
              <a:rPr lang="ru-RU" alt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области</a:t>
            </a:r>
            <a:endParaRPr lang="en-US" sz="12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4203404" y="2325183"/>
            <a:ext cx="209327" cy="209327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9" name="Content Placeholder 2"/>
          <p:cNvSpPr txBox="1">
            <a:spLocks/>
          </p:cNvSpPr>
          <p:nvPr/>
        </p:nvSpPr>
        <p:spPr>
          <a:xfrm>
            <a:off x="1245082" y="3481012"/>
            <a:ext cx="2820470" cy="12617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История поселка ведет свой отчет с 1644 года, название свое, поселок  получил, скорее всего от масла шелковичного льна, исстари производимого крестьянами на землях отвоеванных у леса. С 1944 года, Маслянино поселок городского типа</a:t>
            </a:r>
            <a:r>
              <a:rPr lang="id-ID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  <a:endParaRPr lang="en-US" sz="1100" b="1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4203404" y="3529623"/>
            <a:ext cx="209327" cy="209327"/>
          </a:xfrm>
          <a:prstGeom prst="ellipse">
            <a:avLst/>
          </a:prstGeom>
          <a:solidFill>
            <a:schemeClr val="accent5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9" name="Content Placeholder 2"/>
          <p:cNvSpPr txBox="1">
            <a:spLocks/>
          </p:cNvSpPr>
          <p:nvPr/>
        </p:nvSpPr>
        <p:spPr>
          <a:xfrm>
            <a:off x="7919956" y="2248436"/>
            <a:ext cx="2820470" cy="12617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Застроенная часть поселка неоднородна по характеру и качеству жилого фонда.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Школы </a:t>
            </a:r>
            <a:r>
              <a:rPr lang="mr-IN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–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5 шт., детские сады </a:t>
            </a:r>
            <a:r>
              <a:rPr lang="mr-IN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–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4 шт.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МКД </a:t>
            </a:r>
            <a:r>
              <a:rPr lang="mr-IN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–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66 </a:t>
            </a:r>
            <a:r>
              <a:rPr lang="ru-RU" sz="1200" dirty="0" err="1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шт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, остальное </a:t>
            </a:r>
            <a:r>
              <a:rPr lang="mr-IN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–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частный сектор.</a:t>
            </a:r>
            <a:endParaRPr lang="en-US" sz="12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0" name="Oval 69"/>
          <p:cNvSpPr>
            <a:spLocks noChangeAspect="1"/>
          </p:cNvSpPr>
          <p:nvPr/>
        </p:nvSpPr>
        <p:spPr>
          <a:xfrm>
            <a:off x="7670841" y="2325183"/>
            <a:ext cx="209327" cy="209327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1" name="Content Placeholder 2"/>
          <p:cNvSpPr txBox="1">
            <a:spLocks/>
          </p:cNvSpPr>
          <p:nvPr/>
        </p:nvSpPr>
        <p:spPr>
          <a:xfrm>
            <a:off x="7919956" y="3447148"/>
            <a:ext cx="2946164" cy="12617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Объем промышленного производства в районе, за последние годы увеличился в 2,5 раза, развиваются новые производства: кирпичный завод, производство мебели, деревообработка, золотодобыча, текстильное производство, производство пищевых товаров.</a:t>
            </a:r>
            <a:endParaRPr lang="en-US" sz="1200" b="1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2" name="Oval 71"/>
          <p:cNvSpPr>
            <a:spLocks noChangeAspect="1"/>
          </p:cNvSpPr>
          <p:nvPr/>
        </p:nvSpPr>
        <p:spPr>
          <a:xfrm>
            <a:off x="7670841" y="3529623"/>
            <a:ext cx="209327" cy="209327"/>
          </a:xfrm>
          <a:prstGeom prst="ellipse">
            <a:avLst/>
          </a:prstGeom>
          <a:solidFill>
            <a:schemeClr val="accent4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3" name="Content Placeholder 2"/>
          <p:cNvSpPr txBox="1">
            <a:spLocks/>
          </p:cNvSpPr>
          <p:nvPr/>
        </p:nvSpPr>
        <p:spPr>
          <a:xfrm>
            <a:off x="1349316" y="5323523"/>
            <a:ext cx="9391110" cy="6562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В последнее время в поселке началось освоение новых районов для индивидуального жилищного строительства, что привело к увеличению территорий занятых малоэтажной застройкой, микрорайоны «Свободный» и «Возрождение». </a:t>
            </a:r>
            <a:endParaRPr lang="id-ID" sz="11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>
            <a:off x="1349829" y="5100115"/>
            <a:ext cx="931817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ot"/>
            <a:headEnd type="oval" w="med" len="med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Group 79"/>
          <p:cNvGrpSpPr/>
          <p:nvPr/>
        </p:nvGrpSpPr>
        <p:grpSpPr>
          <a:xfrm>
            <a:off x="5343512" y="2699939"/>
            <a:ext cx="1505491" cy="1520152"/>
            <a:chOff x="1811980" y="2710655"/>
            <a:chExt cx="1505491" cy="1520152"/>
          </a:xfrm>
          <a:solidFill>
            <a:schemeClr val="bg1"/>
          </a:solidFill>
        </p:grpSpPr>
        <p:grpSp>
          <p:nvGrpSpPr>
            <p:cNvPr id="56" name="Group 55"/>
            <p:cNvGrpSpPr>
              <a:grpSpLocks noChangeAspect="1"/>
            </p:cNvGrpSpPr>
            <p:nvPr/>
          </p:nvGrpSpPr>
          <p:grpSpPr>
            <a:xfrm>
              <a:off x="1811980" y="2710655"/>
              <a:ext cx="1505491" cy="1520152"/>
              <a:chOff x="2262147" y="2702382"/>
              <a:chExt cx="1677861" cy="1694199"/>
            </a:xfrm>
            <a:grpFill/>
          </p:grpSpPr>
          <p:grpSp>
            <p:nvGrpSpPr>
              <p:cNvPr id="31" name="Group 30"/>
              <p:cNvGrpSpPr/>
              <p:nvPr/>
            </p:nvGrpSpPr>
            <p:grpSpPr>
              <a:xfrm>
                <a:off x="2269086" y="2717423"/>
                <a:ext cx="389342" cy="339426"/>
                <a:chOff x="7540014" y="4306907"/>
                <a:chExt cx="389342" cy="339426"/>
              </a:xfrm>
              <a:grpFill/>
            </p:grpSpPr>
            <p:sp>
              <p:nvSpPr>
                <p:cNvPr id="32" name="Freeform 110"/>
                <p:cNvSpPr>
                  <a:spLocks/>
                </p:cNvSpPr>
                <p:nvPr/>
              </p:nvSpPr>
              <p:spPr bwMode="auto">
                <a:xfrm>
                  <a:off x="7799575" y="4409234"/>
                  <a:ext cx="102328" cy="102328"/>
                </a:xfrm>
                <a:custGeom>
                  <a:avLst/>
                  <a:gdLst>
                    <a:gd name="T0" fmla="*/ 0 w 41"/>
                    <a:gd name="T1" fmla="*/ 39 h 41"/>
                    <a:gd name="T2" fmla="*/ 3 w 41"/>
                    <a:gd name="T3" fmla="*/ 41 h 41"/>
                    <a:gd name="T4" fmla="*/ 41 w 41"/>
                    <a:gd name="T5" fmla="*/ 3 h 41"/>
                    <a:gd name="T6" fmla="*/ 39 w 41"/>
                    <a:gd name="T7" fmla="*/ 0 h 41"/>
                    <a:gd name="T8" fmla="*/ 0 w 41"/>
                    <a:gd name="T9" fmla="*/ 39 h 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41">
                      <a:moveTo>
                        <a:pt x="0" y="39"/>
                      </a:moveTo>
                      <a:lnTo>
                        <a:pt x="3" y="41"/>
                      </a:lnTo>
                      <a:lnTo>
                        <a:pt x="41" y="3"/>
                      </a:lnTo>
                      <a:lnTo>
                        <a:pt x="39" y="0"/>
                      </a:lnTo>
                      <a:lnTo>
                        <a:pt x="0" y="39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" name="Freeform 111"/>
                <p:cNvSpPr>
                  <a:spLocks/>
                </p:cNvSpPr>
                <p:nvPr/>
              </p:nvSpPr>
              <p:spPr bwMode="auto">
                <a:xfrm>
                  <a:off x="7777112" y="4381780"/>
                  <a:ext cx="109814" cy="114806"/>
                </a:xfrm>
                <a:custGeom>
                  <a:avLst/>
                  <a:gdLst>
                    <a:gd name="T0" fmla="*/ 37 w 44"/>
                    <a:gd name="T1" fmla="*/ 0 h 46"/>
                    <a:gd name="T2" fmla="*/ 0 w 44"/>
                    <a:gd name="T3" fmla="*/ 39 h 46"/>
                    <a:gd name="T4" fmla="*/ 6 w 44"/>
                    <a:gd name="T5" fmla="*/ 46 h 46"/>
                    <a:gd name="T6" fmla="*/ 44 w 44"/>
                    <a:gd name="T7" fmla="*/ 8 h 46"/>
                    <a:gd name="T8" fmla="*/ 37 w 44"/>
                    <a:gd name="T9" fmla="*/ 0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4" h="46">
                      <a:moveTo>
                        <a:pt x="37" y="0"/>
                      </a:moveTo>
                      <a:lnTo>
                        <a:pt x="0" y="39"/>
                      </a:lnTo>
                      <a:lnTo>
                        <a:pt x="6" y="46"/>
                      </a:lnTo>
                      <a:lnTo>
                        <a:pt x="44" y="8"/>
                      </a:lnTo>
                      <a:lnTo>
                        <a:pt x="37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" name="Freeform 112"/>
                <p:cNvSpPr>
                  <a:spLocks/>
                </p:cNvSpPr>
                <p:nvPr/>
              </p:nvSpPr>
              <p:spPr bwMode="auto">
                <a:xfrm>
                  <a:off x="7757146" y="4366805"/>
                  <a:ext cx="104823" cy="104823"/>
                </a:xfrm>
                <a:custGeom>
                  <a:avLst/>
                  <a:gdLst>
                    <a:gd name="T0" fmla="*/ 0 w 42"/>
                    <a:gd name="T1" fmla="*/ 38 h 42"/>
                    <a:gd name="T2" fmla="*/ 4 w 42"/>
                    <a:gd name="T3" fmla="*/ 42 h 42"/>
                    <a:gd name="T4" fmla="*/ 42 w 42"/>
                    <a:gd name="T5" fmla="*/ 4 h 42"/>
                    <a:gd name="T6" fmla="*/ 38 w 42"/>
                    <a:gd name="T7" fmla="*/ 0 h 42"/>
                    <a:gd name="T8" fmla="*/ 0 w 42"/>
                    <a:gd name="T9" fmla="*/ 38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42">
                      <a:moveTo>
                        <a:pt x="0" y="38"/>
                      </a:moveTo>
                      <a:lnTo>
                        <a:pt x="4" y="42"/>
                      </a:lnTo>
                      <a:lnTo>
                        <a:pt x="42" y="4"/>
                      </a:lnTo>
                      <a:lnTo>
                        <a:pt x="38" y="0"/>
                      </a:lnTo>
                      <a:lnTo>
                        <a:pt x="0" y="3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5" name="Freeform 113"/>
                <p:cNvSpPr>
                  <a:spLocks/>
                </p:cNvSpPr>
                <p:nvPr/>
              </p:nvSpPr>
              <p:spPr bwMode="auto">
                <a:xfrm>
                  <a:off x="7729693" y="4469133"/>
                  <a:ext cx="69882" cy="69882"/>
                </a:xfrm>
                <a:custGeom>
                  <a:avLst/>
                  <a:gdLst>
                    <a:gd name="T0" fmla="*/ 28 w 28"/>
                    <a:gd name="T1" fmla="*/ 20 h 28"/>
                    <a:gd name="T2" fmla="*/ 8 w 28"/>
                    <a:gd name="T3" fmla="*/ 0 h 28"/>
                    <a:gd name="T4" fmla="*/ 0 w 28"/>
                    <a:gd name="T5" fmla="*/ 20 h 28"/>
                    <a:gd name="T6" fmla="*/ 9 w 28"/>
                    <a:gd name="T7" fmla="*/ 28 h 28"/>
                    <a:gd name="T8" fmla="*/ 28 w 28"/>
                    <a:gd name="T9" fmla="*/ 20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" h="28">
                      <a:moveTo>
                        <a:pt x="28" y="20"/>
                      </a:moveTo>
                      <a:lnTo>
                        <a:pt x="8" y="0"/>
                      </a:lnTo>
                      <a:lnTo>
                        <a:pt x="0" y="20"/>
                      </a:lnTo>
                      <a:lnTo>
                        <a:pt x="9" y="28"/>
                      </a:lnTo>
                      <a:lnTo>
                        <a:pt x="28" y="2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6" name="Freeform 114"/>
                <p:cNvSpPr>
                  <a:spLocks/>
                </p:cNvSpPr>
                <p:nvPr/>
              </p:nvSpPr>
              <p:spPr bwMode="auto">
                <a:xfrm>
                  <a:off x="7712222" y="4526535"/>
                  <a:ext cx="34941" cy="32446"/>
                </a:xfrm>
                <a:custGeom>
                  <a:avLst/>
                  <a:gdLst>
                    <a:gd name="T0" fmla="*/ 0 w 14"/>
                    <a:gd name="T1" fmla="*/ 13 h 13"/>
                    <a:gd name="T2" fmla="*/ 14 w 14"/>
                    <a:gd name="T3" fmla="*/ 6 h 13"/>
                    <a:gd name="T4" fmla="*/ 6 w 14"/>
                    <a:gd name="T5" fmla="*/ 0 h 13"/>
                    <a:gd name="T6" fmla="*/ 0 w 14"/>
                    <a:gd name="T7" fmla="*/ 13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" h="13">
                      <a:moveTo>
                        <a:pt x="0" y="13"/>
                      </a:moveTo>
                      <a:lnTo>
                        <a:pt x="14" y="6"/>
                      </a:lnTo>
                      <a:lnTo>
                        <a:pt x="6" y="0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7" name="Freeform 115"/>
                <p:cNvSpPr>
                  <a:spLocks/>
                </p:cNvSpPr>
                <p:nvPr/>
              </p:nvSpPr>
              <p:spPr bwMode="auto">
                <a:xfrm>
                  <a:off x="7859474" y="4341848"/>
                  <a:ext cx="69882" cy="69882"/>
                </a:xfrm>
                <a:custGeom>
                  <a:avLst/>
                  <a:gdLst>
                    <a:gd name="T0" fmla="*/ 7 w 28"/>
                    <a:gd name="T1" fmla="*/ 0 h 28"/>
                    <a:gd name="T2" fmla="*/ 0 w 28"/>
                    <a:gd name="T3" fmla="*/ 8 h 28"/>
                    <a:gd name="T4" fmla="*/ 20 w 28"/>
                    <a:gd name="T5" fmla="*/ 28 h 28"/>
                    <a:gd name="T6" fmla="*/ 28 w 28"/>
                    <a:gd name="T7" fmla="*/ 20 h 28"/>
                    <a:gd name="T8" fmla="*/ 7 w 28"/>
                    <a:gd name="T9" fmla="*/ 0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" h="28">
                      <a:moveTo>
                        <a:pt x="7" y="0"/>
                      </a:moveTo>
                      <a:lnTo>
                        <a:pt x="0" y="8"/>
                      </a:lnTo>
                      <a:lnTo>
                        <a:pt x="20" y="28"/>
                      </a:lnTo>
                      <a:lnTo>
                        <a:pt x="28" y="2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" name="Freeform 116"/>
                <p:cNvSpPr>
                  <a:spLocks/>
                </p:cNvSpPr>
                <p:nvPr/>
              </p:nvSpPr>
              <p:spPr bwMode="auto">
                <a:xfrm>
                  <a:off x="7540014" y="4306907"/>
                  <a:ext cx="279527" cy="339426"/>
                </a:xfrm>
                <a:custGeom>
                  <a:avLst/>
                  <a:gdLst>
                    <a:gd name="T0" fmla="*/ 104 w 112"/>
                    <a:gd name="T1" fmla="*/ 101 h 136"/>
                    <a:gd name="T2" fmla="*/ 83 w 112"/>
                    <a:gd name="T3" fmla="*/ 101 h 136"/>
                    <a:gd name="T4" fmla="*/ 83 w 112"/>
                    <a:gd name="T5" fmla="*/ 129 h 136"/>
                    <a:gd name="T6" fmla="*/ 7 w 112"/>
                    <a:gd name="T7" fmla="*/ 129 h 136"/>
                    <a:gd name="T8" fmla="*/ 7 w 112"/>
                    <a:gd name="T9" fmla="*/ 32 h 136"/>
                    <a:gd name="T10" fmla="*/ 104 w 112"/>
                    <a:gd name="T11" fmla="*/ 32 h 136"/>
                    <a:gd name="T12" fmla="*/ 104 w 112"/>
                    <a:gd name="T13" fmla="*/ 40 h 136"/>
                    <a:gd name="T14" fmla="*/ 112 w 112"/>
                    <a:gd name="T15" fmla="*/ 32 h 136"/>
                    <a:gd name="T16" fmla="*/ 112 w 112"/>
                    <a:gd name="T17" fmla="*/ 6 h 136"/>
                    <a:gd name="T18" fmla="*/ 97 w 112"/>
                    <a:gd name="T19" fmla="*/ 6 h 136"/>
                    <a:gd name="T20" fmla="*/ 97 w 112"/>
                    <a:gd name="T21" fmla="*/ 20 h 136"/>
                    <a:gd name="T22" fmla="*/ 95 w 112"/>
                    <a:gd name="T23" fmla="*/ 20 h 136"/>
                    <a:gd name="T24" fmla="*/ 95 w 112"/>
                    <a:gd name="T25" fmla="*/ 0 h 136"/>
                    <a:gd name="T26" fmla="*/ 89 w 112"/>
                    <a:gd name="T27" fmla="*/ 0 h 136"/>
                    <a:gd name="T28" fmla="*/ 89 w 112"/>
                    <a:gd name="T29" fmla="*/ 20 h 136"/>
                    <a:gd name="T30" fmla="*/ 87 w 112"/>
                    <a:gd name="T31" fmla="*/ 20 h 136"/>
                    <a:gd name="T32" fmla="*/ 87 w 112"/>
                    <a:gd name="T33" fmla="*/ 6 h 136"/>
                    <a:gd name="T34" fmla="*/ 79 w 112"/>
                    <a:gd name="T35" fmla="*/ 6 h 136"/>
                    <a:gd name="T36" fmla="*/ 79 w 112"/>
                    <a:gd name="T37" fmla="*/ 20 h 136"/>
                    <a:gd name="T38" fmla="*/ 76 w 112"/>
                    <a:gd name="T39" fmla="*/ 20 h 136"/>
                    <a:gd name="T40" fmla="*/ 76 w 112"/>
                    <a:gd name="T41" fmla="*/ 0 h 136"/>
                    <a:gd name="T42" fmla="*/ 72 w 112"/>
                    <a:gd name="T43" fmla="*/ 0 h 136"/>
                    <a:gd name="T44" fmla="*/ 72 w 112"/>
                    <a:gd name="T45" fmla="*/ 20 h 136"/>
                    <a:gd name="T46" fmla="*/ 68 w 112"/>
                    <a:gd name="T47" fmla="*/ 20 h 136"/>
                    <a:gd name="T48" fmla="*/ 68 w 112"/>
                    <a:gd name="T49" fmla="*/ 6 h 136"/>
                    <a:gd name="T50" fmla="*/ 60 w 112"/>
                    <a:gd name="T51" fmla="*/ 6 h 136"/>
                    <a:gd name="T52" fmla="*/ 60 w 112"/>
                    <a:gd name="T53" fmla="*/ 20 h 136"/>
                    <a:gd name="T54" fmla="*/ 57 w 112"/>
                    <a:gd name="T55" fmla="*/ 20 h 136"/>
                    <a:gd name="T56" fmla="*/ 57 w 112"/>
                    <a:gd name="T57" fmla="*/ 0 h 136"/>
                    <a:gd name="T58" fmla="*/ 53 w 112"/>
                    <a:gd name="T59" fmla="*/ 0 h 136"/>
                    <a:gd name="T60" fmla="*/ 53 w 112"/>
                    <a:gd name="T61" fmla="*/ 20 h 136"/>
                    <a:gd name="T62" fmla="*/ 51 w 112"/>
                    <a:gd name="T63" fmla="*/ 20 h 136"/>
                    <a:gd name="T64" fmla="*/ 51 w 112"/>
                    <a:gd name="T65" fmla="*/ 6 h 136"/>
                    <a:gd name="T66" fmla="*/ 43 w 112"/>
                    <a:gd name="T67" fmla="*/ 6 h 136"/>
                    <a:gd name="T68" fmla="*/ 43 w 112"/>
                    <a:gd name="T69" fmla="*/ 20 h 136"/>
                    <a:gd name="T70" fmla="*/ 40 w 112"/>
                    <a:gd name="T71" fmla="*/ 20 h 136"/>
                    <a:gd name="T72" fmla="*/ 40 w 112"/>
                    <a:gd name="T73" fmla="*/ 0 h 136"/>
                    <a:gd name="T74" fmla="*/ 35 w 112"/>
                    <a:gd name="T75" fmla="*/ 0 h 136"/>
                    <a:gd name="T76" fmla="*/ 35 w 112"/>
                    <a:gd name="T77" fmla="*/ 20 h 136"/>
                    <a:gd name="T78" fmla="*/ 32 w 112"/>
                    <a:gd name="T79" fmla="*/ 20 h 136"/>
                    <a:gd name="T80" fmla="*/ 32 w 112"/>
                    <a:gd name="T81" fmla="*/ 6 h 136"/>
                    <a:gd name="T82" fmla="*/ 25 w 112"/>
                    <a:gd name="T83" fmla="*/ 6 h 136"/>
                    <a:gd name="T84" fmla="*/ 25 w 112"/>
                    <a:gd name="T85" fmla="*/ 20 h 136"/>
                    <a:gd name="T86" fmla="*/ 23 w 112"/>
                    <a:gd name="T87" fmla="*/ 20 h 136"/>
                    <a:gd name="T88" fmla="*/ 23 w 112"/>
                    <a:gd name="T89" fmla="*/ 0 h 136"/>
                    <a:gd name="T90" fmla="*/ 17 w 112"/>
                    <a:gd name="T91" fmla="*/ 0 h 136"/>
                    <a:gd name="T92" fmla="*/ 17 w 112"/>
                    <a:gd name="T93" fmla="*/ 20 h 136"/>
                    <a:gd name="T94" fmla="*/ 15 w 112"/>
                    <a:gd name="T95" fmla="*/ 20 h 136"/>
                    <a:gd name="T96" fmla="*/ 15 w 112"/>
                    <a:gd name="T97" fmla="*/ 6 h 136"/>
                    <a:gd name="T98" fmla="*/ 0 w 112"/>
                    <a:gd name="T99" fmla="*/ 6 h 136"/>
                    <a:gd name="T100" fmla="*/ 0 w 112"/>
                    <a:gd name="T101" fmla="*/ 24 h 136"/>
                    <a:gd name="T102" fmla="*/ 0 w 112"/>
                    <a:gd name="T103" fmla="*/ 28 h 136"/>
                    <a:gd name="T104" fmla="*/ 0 w 112"/>
                    <a:gd name="T105" fmla="*/ 136 h 136"/>
                    <a:gd name="T106" fmla="*/ 89 w 112"/>
                    <a:gd name="T107" fmla="*/ 136 h 136"/>
                    <a:gd name="T108" fmla="*/ 112 w 112"/>
                    <a:gd name="T109" fmla="*/ 110 h 136"/>
                    <a:gd name="T110" fmla="*/ 112 w 112"/>
                    <a:gd name="T111" fmla="*/ 84 h 136"/>
                    <a:gd name="T112" fmla="*/ 104 w 112"/>
                    <a:gd name="T113" fmla="*/ 92 h 136"/>
                    <a:gd name="T114" fmla="*/ 104 w 112"/>
                    <a:gd name="T115" fmla="*/ 101 h 1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112" h="136">
                      <a:moveTo>
                        <a:pt x="104" y="101"/>
                      </a:moveTo>
                      <a:lnTo>
                        <a:pt x="83" y="101"/>
                      </a:lnTo>
                      <a:lnTo>
                        <a:pt x="83" y="129"/>
                      </a:lnTo>
                      <a:lnTo>
                        <a:pt x="7" y="129"/>
                      </a:lnTo>
                      <a:lnTo>
                        <a:pt x="7" y="32"/>
                      </a:lnTo>
                      <a:lnTo>
                        <a:pt x="104" y="32"/>
                      </a:lnTo>
                      <a:lnTo>
                        <a:pt x="104" y="40"/>
                      </a:lnTo>
                      <a:lnTo>
                        <a:pt x="112" y="32"/>
                      </a:lnTo>
                      <a:lnTo>
                        <a:pt x="112" y="6"/>
                      </a:lnTo>
                      <a:lnTo>
                        <a:pt x="97" y="6"/>
                      </a:lnTo>
                      <a:lnTo>
                        <a:pt x="97" y="20"/>
                      </a:lnTo>
                      <a:lnTo>
                        <a:pt x="95" y="20"/>
                      </a:lnTo>
                      <a:lnTo>
                        <a:pt x="95" y="0"/>
                      </a:lnTo>
                      <a:lnTo>
                        <a:pt x="89" y="0"/>
                      </a:lnTo>
                      <a:lnTo>
                        <a:pt x="89" y="20"/>
                      </a:lnTo>
                      <a:lnTo>
                        <a:pt x="87" y="20"/>
                      </a:lnTo>
                      <a:lnTo>
                        <a:pt x="87" y="6"/>
                      </a:lnTo>
                      <a:lnTo>
                        <a:pt x="79" y="6"/>
                      </a:lnTo>
                      <a:lnTo>
                        <a:pt x="79" y="20"/>
                      </a:lnTo>
                      <a:lnTo>
                        <a:pt x="76" y="20"/>
                      </a:lnTo>
                      <a:lnTo>
                        <a:pt x="76" y="0"/>
                      </a:lnTo>
                      <a:lnTo>
                        <a:pt x="72" y="0"/>
                      </a:lnTo>
                      <a:lnTo>
                        <a:pt x="72" y="20"/>
                      </a:lnTo>
                      <a:lnTo>
                        <a:pt x="68" y="20"/>
                      </a:lnTo>
                      <a:lnTo>
                        <a:pt x="68" y="6"/>
                      </a:lnTo>
                      <a:lnTo>
                        <a:pt x="60" y="6"/>
                      </a:lnTo>
                      <a:lnTo>
                        <a:pt x="60" y="20"/>
                      </a:lnTo>
                      <a:lnTo>
                        <a:pt x="57" y="20"/>
                      </a:lnTo>
                      <a:lnTo>
                        <a:pt x="57" y="0"/>
                      </a:lnTo>
                      <a:lnTo>
                        <a:pt x="53" y="0"/>
                      </a:lnTo>
                      <a:lnTo>
                        <a:pt x="53" y="20"/>
                      </a:lnTo>
                      <a:lnTo>
                        <a:pt x="51" y="20"/>
                      </a:lnTo>
                      <a:lnTo>
                        <a:pt x="51" y="6"/>
                      </a:lnTo>
                      <a:lnTo>
                        <a:pt x="43" y="6"/>
                      </a:lnTo>
                      <a:lnTo>
                        <a:pt x="43" y="20"/>
                      </a:lnTo>
                      <a:lnTo>
                        <a:pt x="40" y="20"/>
                      </a:lnTo>
                      <a:lnTo>
                        <a:pt x="40" y="0"/>
                      </a:lnTo>
                      <a:lnTo>
                        <a:pt x="35" y="0"/>
                      </a:lnTo>
                      <a:lnTo>
                        <a:pt x="35" y="20"/>
                      </a:lnTo>
                      <a:lnTo>
                        <a:pt x="32" y="20"/>
                      </a:lnTo>
                      <a:lnTo>
                        <a:pt x="32" y="6"/>
                      </a:lnTo>
                      <a:lnTo>
                        <a:pt x="25" y="6"/>
                      </a:lnTo>
                      <a:lnTo>
                        <a:pt x="25" y="20"/>
                      </a:lnTo>
                      <a:lnTo>
                        <a:pt x="23" y="20"/>
                      </a:lnTo>
                      <a:lnTo>
                        <a:pt x="23" y="0"/>
                      </a:lnTo>
                      <a:lnTo>
                        <a:pt x="17" y="0"/>
                      </a:lnTo>
                      <a:lnTo>
                        <a:pt x="17" y="20"/>
                      </a:lnTo>
                      <a:lnTo>
                        <a:pt x="15" y="20"/>
                      </a:lnTo>
                      <a:lnTo>
                        <a:pt x="15" y="6"/>
                      </a:lnTo>
                      <a:lnTo>
                        <a:pt x="0" y="6"/>
                      </a:lnTo>
                      <a:lnTo>
                        <a:pt x="0" y="24"/>
                      </a:lnTo>
                      <a:lnTo>
                        <a:pt x="0" y="28"/>
                      </a:lnTo>
                      <a:lnTo>
                        <a:pt x="0" y="136"/>
                      </a:lnTo>
                      <a:lnTo>
                        <a:pt x="89" y="136"/>
                      </a:lnTo>
                      <a:lnTo>
                        <a:pt x="112" y="110"/>
                      </a:lnTo>
                      <a:lnTo>
                        <a:pt x="112" y="84"/>
                      </a:lnTo>
                      <a:lnTo>
                        <a:pt x="104" y="92"/>
                      </a:lnTo>
                      <a:lnTo>
                        <a:pt x="104" y="10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9" name="Rectangle 117"/>
                <p:cNvSpPr>
                  <a:spLocks noChangeArrowheads="1"/>
                </p:cNvSpPr>
                <p:nvPr/>
              </p:nvSpPr>
              <p:spPr bwMode="auto">
                <a:xfrm>
                  <a:off x="7589930" y="4421713"/>
                  <a:ext cx="109814" cy="17471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0" name="Rectangle 118"/>
                <p:cNvSpPr>
                  <a:spLocks noChangeArrowheads="1"/>
                </p:cNvSpPr>
                <p:nvPr/>
              </p:nvSpPr>
              <p:spPr bwMode="auto">
                <a:xfrm>
                  <a:off x="7589930" y="4461645"/>
                  <a:ext cx="109814" cy="17471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1" name="Rectangle 119"/>
                <p:cNvSpPr>
                  <a:spLocks noChangeArrowheads="1"/>
                </p:cNvSpPr>
                <p:nvPr/>
              </p:nvSpPr>
              <p:spPr bwMode="auto">
                <a:xfrm>
                  <a:off x="7589930" y="4506569"/>
                  <a:ext cx="109814" cy="14975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" name="Rectangle 120"/>
                <p:cNvSpPr>
                  <a:spLocks noChangeArrowheads="1"/>
                </p:cNvSpPr>
                <p:nvPr/>
              </p:nvSpPr>
              <p:spPr bwMode="auto">
                <a:xfrm>
                  <a:off x="7589930" y="4548998"/>
                  <a:ext cx="109814" cy="17471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3" name="Group 42"/>
              <p:cNvGrpSpPr/>
              <p:nvPr/>
            </p:nvGrpSpPr>
            <p:grpSpPr>
              <a:xfrm>
                <a:off x="3560649" y="2702382"/>
                <a:ext cx="379359" cy="386846"/>
                <a:chOff x="7160655" y="2178006"/>
                <a:chExt cx="379359" cy="386846"/>
              </a:xfrm>
              <a:grpFill/>
            </p:grpSpPr>
            <p:sp>
              <p:nvSpPr>
                <p:cNvPr id="44" name="Freeform 36"/>
                <p:cNvSpPr>
                  <a:spLocks noEditPoints="1"/>
                </p:cNvSpPr>
                <p:nvPr/>
              </p:nvSpPr>
              <p:spPr bwMode="auto">
                <a:xfrm>
                  <a:off x="7277956" y="2178006"/>
                  <a:ext cx="262058" cy="262058"/>
                </a:xfrm>
                <a:custGeom>
                  <a:avLst/>
                  <a:gdLst>
                    <a:gd name="T0" fmla="*/ 65 w 79"/>
                    <a:gd name="T1" fmla="*/ 14 h 79"/>
                    <a:gd name="T2" fmla="*/ 14 w 79"/>
                    <a:gd name="T3" fmla="*/ 14 h 79"/>
                    <a:gd name="T4" fmla="*/ 11 w 79"/>
                    <a:gd name="T5" fmla="*/ 63 h 79"/>
                    <a:gd name="T6" fmla="*/ 11 w 79"/>
                    <a:gd name="T7" fmla="*/ 63 h 79"/>
                    <a:gd name="T8" fmla="*/ 17 w 79"/>
                    <a:gd name="T9" fmla="*/ 68 h 79"/>
                    <a:gd name="T10" fmla="*/ 64 w 79"/>
                    <a:gd name="T11" fmla="*/ 65 h 79"/>
                    <a:gd name="T12" fmla="*/ 65 w 79"/>
                    <a:gd name="T13" fmla="*/ 14 h 79"/>
                    <a:gd name="T14" fmla="*/ 58 w 79"/>
                    <a:gd name="T15" fmla="*/ 59 h 79"/>
                    <a:gd name="T16" fmla="*/ 20 w 79"/>
                    <a:gd name="T17" fmla="*/ 59 h 79"/>
                    <a:gd name="T18" fmla="*/ 20 w 79"/>
                    <a:gd name="T19" fmla="*/ 21 h 79"/>
                    <a:gd name="T20" fmla="*/ 58 w 79"/>
                    <a:gd name="T21" fmla="*/ 21 h 79"/>
                    <a:gd name="T22" fmla="*/ 58 w 79"/>
                    <a:gd name="T23" fmla="*/ 59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79" h="79">
                      <a:moveTo>
                        <a:pt x="65" y="14"/>
                      </a:moveTo>
                      <a:cubicBezTo>
                        <a:pt x="51" y="0"/>
                        <a:pt x="28" y="0"/>
                        <a:pt x="14" y="14"/>
                      </a:cubicBezTo>
                      <a:cubicBezTo>
                        <a:pt x="0" y="28"/>
                        <a:pt x="0" y="49"/>
                        <a:pt x="11" y="63"/>
                      </a:cubicBezTo>
                      <a:cubicBezTo>
                        <a:pt x="11" y="63"/>
                        <a:pt x="11" y="63"/>
                        <a:pt x="11" y="63"/>
                      </a:cubicBezTo>
                      <a:cubicBezTo>
                        <a:pt x="14" y="66"/>
                        <a:pt x="15" y="67"/>
                        <a:pt x="17" y="68"/>
                      </a:cubicBezTo>
                      <a:cubicBezTo>
                        <a:pt x="31" y="79"/>
                        <a:pt x="51" y="78"/>
                        <a:pt x="64" y="65"/>
                      </a:cubicBezTo>
                      <a:cubicBezTo>
                        <a:pt x="78" y="51"/>
                        <a:pt x="79" y="29"/>
                        <a:pt x="65" y="14"/>
                      </a:cubicBezTo>
                      <a:close/>
                      <a:moveTo>
                        <a:pt x="58" y="59"/>
                      </a:moveTo>
                      <a:cubicBezTo>
                        <a:pt x="47" y="69"/>
                        <a:pt x="30" y="69"/>
                        <a:pt x="20" y="59"/>
                      </a:cubicBezTo>
                      <a:cubicBezTo>
                        <a:pt x="9" y="48"/>
                        <a:pt x="9" y="31"/>
                        <a:pt x="20" y="21"/>
                      </a:cubicBezTo>
                      <a:cubicBezTo>
                        <a:pt x="31" y="10"/>
                        <a:pt x="48" y="10"/>
                        <a:pt x="58" y="21"/>
                      </a:cubicBezTo>
                      <a:cubicBezTo>
                        <a:pt x="69" y="31"/>
                        <a:pt x="69" y="48"/>
                        <a:pt x="58" y="5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" name="Freeform 37"/>
                <p:cNvSpPr>
                  <a:spLocks/>
                </p:cNvSpPr>
                <p:nvPr/>
              </p:nvSpPr>
              <p:spPr bwMode="auto">
                <a:xfrm>
                  <a:off x="7160655" y="2400130"/>
                  <a:ext cx="159730" cy="164722"/>
                </a:xfrm>
                <a:custGeom>
                  <a:avLst/>
                  <a:gdLst>
                    <a:gd name="T0" fmla="*/ 0 w 64"/>
                    <a:gd name="T1" fmla="*/ 52 h 66"/>
                    <a:gd name="T2" fmla="*/ 12 w 64"/>
                    <a:gd name="T3" fmla="*/ 66 h 66"/>
                    <a:gd name="T4" fmla="*/ 64 w 64"/>
                    <a:gd name="T5" fmla="*/ 8 h 66"/>
                    <a:gd name="T6" fmla="*/ 55 w 64"/>
                    <a:gd name="T7" fmla="*/ 0 h 66"/>
                    <a:gd name="T8" fmla="*/ 0 w 64"/>
                    <a:gd name="T9" fmla="*/ 52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4" h="66">
                      <a:moveTo>
                        <a:pt x="0" y="52"/>
                      </a:moveTo>
                      <a:lnTo>
                        <a:pt x="12" y="66"/>
                      </a:lnTo>
                      <a:lnTo>
                        <a:pt x="64" y="8"/>
                      </a:lnTo>
                      <a:lnTo>
                        <a:pt x="55" y="0"/>
                      </a:lnTo>
                      <a:lnTo>
                        <a:pt x="0" y="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" name="Freeform 38"/>
                <p:cNvSpPr>
                  <a:spLocks/>
                </p:cNvSpPr>
                <p:nvPr/>
              </p:nvSpPr>
              <p:spPr bwMode="auto">
                <a:xfrm>
                  <a:off x="7412728" y="2265358"/>
                  <a:ext cx="99831" cy="119797"/>
                </a:xfrm>
                <a:custGeom>
                  <a:avLst/>
                  <a:gdLst>
                    <a:gd name="T0" fmla="*/ 16 w 30"/>
                    <a:gd name="T1" fmla="*/ 0 h 36"/>
                    <a:gd name="T2" fmla="*/ 0 w 30"/>
                    <a:gd name="T3" fmla="*/ 34 h 36"/>
                    <a:gd name="T4" fmla="*/ 6 w 30"/>
                    <a:gd name="T5" fmla="*/ 36 h 36"/>
                    <a:gd name="T6" fmla="*/ 16 w 30"/>
                    <a:gd name="T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0" h="36">
                      <a:moveTo>
                        <a:pt x="16" y="0"/>
                      </a:moveTo>
                      <a:cubicBezTo>
                        <a:pt x="20" y="26"/>
                        <a:pt x="0" y="34"/>
                        <a:pt x="0" y="34"/>
                      </a:cubicBezTo>
                      <a:cubicBezTo>
                        <a:pt x="6" y="36"/>
                        <a:pt x="6" y="36"/>
                        <a:pt x="6" y="36"/>
                      </a:cubicBezTo>
                      <a:cubicBezTo>
                        <a:pt x="30" y="21"/>
                        <a:pt x="16" y="0"/>
                        <a:pt x="16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7" name="Group 46"/>
              <p:cNvGrpSpPr>
                <a:grpSpLocks noChangeAspect="1"/>
              </p:cNvGrpSpPr>
              <p:nvPr/>
            </p:nvGrpSpPr>
            <p:grpSpPr>
              <a:xfrm>
                <a:off x="2262147" y="4047702"/>
                <a:ext cx="396281" cy="348879"/>
                <a:chOff x="6040049" y="4182118"/>
                <a:chExt cx="521619" cy="459224"/>
              </a:xfrm>
              <a:grpFill/>
            </p:grpSpPr>
            <p:sp>
              <p:nvSpPr>
                <p:cNvPr id="48" name="Freeform 84"/>
                <p:cNvSpPr>
                  <a:spLocks/>
                </p:cNvSpPr>
                <p:nvPr/>
              </p:nvSpPr>
              <p:spPr bwMode="auto">
                <a:xfrm>
                  <a:off x="6087469" y="4202084"/>
                  <a:ext cx="194671" cy="419291"/>
                </a:xfrm>
                <a:custGeom>
                  <a:avLst/>
                  <a:gdLst>
                    <a:gd name="T0" fmla="*/ 52 w 59"/>
                    <a:gd name="T1" fmla="*/ 5 h 126"/>
                    <a:gd name="T2" fmla="*/ 9 w 59"/>
                    <a:gd name="T3" fmla="*/ 38 h 126"/>
                    <a:gd name="T4" fmla="*/ 0 w 59"/>
                    <a:gd name="T5" fmla="*/ 39 h 126"/>
                    <a:gd name="T6" fmla="*/ 0 w 59"/>
                    <a:gd name="T7" fmla="*/ 86 h 126"/>
                    <a:gd name="T8" fmla="*/ 9 w 59"/>
                    <a:gd name="T9" fmla="*/ 88 h 126"/>
                    <a:gd name="T10" fmla="*/ 51 w 59"/>
                    <a:gd name="T11" fmla="*/ 119 h 126"/>
                    <a:gd name="T12" fmla="*/ 59 w 59"/>
                    <a:gd name="T13" fmla="*/ 119 h 126"/>
                    <a:gd name="T14" fmla="*/ 59 w 59"/>
                    <a:gd name="T15" fmla="*/ 5 h 126"/>
                    <a:gd name="T16" fmla="*/ 52 w 59"/>
                    <a:gd name="T17" fmla="*/ 5 h 1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9" h="126">
                      <a:moveTo>
                        <a:pt x="52" y="5"/>
                      </a:moveTo>
                      <a:cubicBezTo>
                        <a:pt x="9" y="38"/>
                        <a:pt x="9" y="38"/>
                        <a:pt x="9" y="38"/>
                      </a:cubicBezTo>
                      <a:cubicBezTo>
                        <a:pt x="9" y="38"/>
                        <a:pt x="5" y="38"/>
                        <a:pt x="0" y="39"/>
                      </a:cubicBezTo>
                      <a:cubicBezTo>
                        <a:pt x="0" y="86"/>
                        <a:pt x="0" y="86"/>
                        <a:pt x="0" y="86"/>
                      </a:cubicBezTo>
                      <a:cubicBezTo>
                        <a:pt x="5" y="87"/>
                        <a:pt x="9" y="88"/>
                        <a:pt x="9" y="88"/>
                      </a:cubicBezTo>
                      <a:cubicBezTo>
                        <a:pt x="51" y="119"/>
                        <a:pt x="51" y="119"/>
                        <a:pt x="51" y="119"/>
                      </a:cubicBezTo>
                      <a:cubicBezTo>
                        <a:pt x="51" y="119"/>
                        <a:pt x="59" y="126"/>
                        <a:pt x="59" y="119"/>
                      </a:cubicBezTo>
                      <a:cubicBezTo>
                        <a:pt x="59" y="112"/>
                        <a:pt x="59" y="11"/>
                        <a:pt x="59" y="5"/>
                      </a:cubicBezTo>
                      <a:cubicBezTo>
                        <a:pt x="59" y="0"/>
                        <a:pt x="52" y="5"/>
                        <a:pt x="52" y="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9" name="Freeform 85"/>
                <p:cNvSpPr>
                  <a:spLocks/>
                </p:cNvSpPr>
                <p:nvPr/>
              </p:nvSpPr>
              <p:spPr bwMode="auto">
                <a:xfrm>
                  <a:off x="6040049" y="4339353"/>
                  <a:ext cx="27454" cy="147252"/>
                </a:xfrm>
                <a:custGeom>
                  <a:avLst/>
                  <a:gdLst>
                    <a:gd name="T0" fmla="*/ 0 w 8"/>
                    <a:gd name="T1" fmla="*/ 8 h 44"/>
                    <a:gd name="T2" fmla="*/ 0 w 8"/>
                    <a:gd name="T3" fmla="*/ 38 h 44"/>
                    <a:gd name="T4" fmla="*/ 8 w 8"/>
                    <a:gd name="T5" fmla="*/ 44 h 44"/>
                    <a:gd name="T6" fmla="*/ 8 w 8"/>
                    <a:gd name="T7" fmla="*/ 0 h 44"/>
                    <a:gd name="T8" fmla="*/ 0 w 8"/>
                    <a:gd name="T9" fmla="*/ 8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44">
                      <a:moveTo>
                        <a:pt x="0" y="8"/>
                      </a:moveTo>
                      <a:cubicBezTo>
                        <a:pt x="0" y="16"/>
                        <a:pt x="0" y="32"/>
                        <a:pt x="0" y="38"/>
                      </a:cubicBezTo>
                      <a:cubicBezTo>
                        <a:pt x="0" y="40"/>
                        <a:pt x="4" y="42"/>
                        <a:pt x="8" y="44"/>
                      </a:cubicBezTo>
                      <a:cubicBezTo>
                        <a:pt x="8" y="0"/>
                        <a:pt x="8" y="0"/>
                        <a:pt x="8" y="0"/>
                      </a:cubicBezTo>
                      <a:cubicBezTo>
                        <a:pt x="4" y="2"/>
                        <a:pt x="0" y="4"/>
                        <a:pt x="0" y="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Freeform 86"/>
                <p:cNvSpPr>
                  <a:spLocks/>
                </p:cNvSpPr>
                <p:nvPr/>
              </p:nvSpPr>
              <p:spPr bwMode="auto">
                <a:xfrm>
                  <a:off x="6329559" y="4296924"/>
                  <a:ext cx="77370" cy="229612"/>
                </a:xfrm>
                <a:custGeom>
                  <a:avLst/>
                  <a:gdLst>
                    <a:gd name="T0" fmla="*/ 10 w 23"/>
                    <a:gd name="T1" fmla="*/ 2 h 69"/>
                    <a:gd name="T2" fmla="*/ 2 w 23"/>
                    <a:gd name="T3" fmla="*/ 2 h 69"/>
                    <a:gd name="T4" fmla="*/ 2 w 23"/>
                    <a:gd name="T5" fmla="*/ 10 h 69"/>
                    <a:gd name="T6" fmla="*/ 12 w 23"/>
                    <a:gd name="T7" fmla="*/ 35 h 69"/>
                    <a:gd name="T8" fmla="*/ 2 w 23"/>
                    <a:gd name="T9" fmla="*/ 60 h 69"/>
                    <a:gd name="T10" fmla="*/ 2 w 23"/>
                    <a:gd name="T11" fmla="*/ 67 h 69"/>
                    <a:gd name="T12" fmla="*/ 6 w 23"/>
                    <a:gd name="T13" fmla="*/ 69 h 69"/>
                    <a:gd name="T14" fmla="*/ 10 w 23"/>
                    <a:gd name="T15" fmla="*/ 67 h 69"/>
                    <a:gd name="T16" fmla="*/ 23 w 23"/>
                    <a:gd name="T17" fmla="*/ 35 h 69"/>
                    <a:gd name="T18" fmla="*/ 10 w 23"/>
                    <a:gd name="T19" fmla="*/ 2 h 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3" h="69">
                      <a:moveTo>
                        <a:pt x="10" y="2"/>
                      </a:moveTo>
                      <a:cubicBezTo>
                        <a:pt x="7" y="0"/>
                        <a:pt x="4" y="0"/>
                        <a:pt x="2" y="2"/>
                      </a:cubicBezTo>
                      <a:cubicBezTo>
                        <a:pt x="0" y="4"/>
                        <a:pt x="0" y="8"/>
                        <a:pt x="2" y="10"/>
                      </a:cubicBezTo>
                      <a:cubicBezTo>
                        <a:pt x="9" y="17"/>
                        <a:pt x="12" y="26"/>
                        <a:pt x="12" y="35"/>
                      </a:cubicBezTo>
                      <a:cubicBezTo>
                        <a:pt x="12" y="44"/>
                        <a:pt x="9" y="53"/>
                        <a:pt x="2" y="60"/>
                      </a:cubicBezTo>
                      <a:cubicBezTo>
                        <a:pt x="0" y="62"/>
                        <a:pt x="0" y="65"/>
                        <a:pt x="2" y="67"/>
                      </a:cubicBezTo>
                      <a:cubicBezTo>
                        <a:pt x="3" y="68"/>
                        <a:pt x="4" y="69"/>
                        <a:pt x="6" y="69"/>
                      </a:cubicBezTo>
                      <a:cubicBezTo>
                        <a:pt x="7" y="69"/>
                        <a:pt x="9" y="68"/>
                        <a:pt x="10" y="67"/>
                      </a:cubicBezTo>
                      <a:cubicBezTo>
                        <a:pt x="19" y="58"/>
                        <a:pt x="23" y="47"/>
                        <a:pt x="23" y="35"/>
                      </a:cubicBezTo>
                      <a:cubicBezTo>
                        <a:pt x="23" y="23"/>
                        <a:pt x="19" y="11"/>
                        <a:pt x="10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1" name="Freeform 87"/>
                <p:cNvSpPr>
                  <a:spLocks/>
                </p:cNvSpPr>
                <p:nvPr/>
              </p:nvSpPr>
              <p:spPr bwMode="auto">
                <a:xfrm>
                  <a:off x="6376980" y="4239521"/>
                  <a:ext cx="102328" cy="341923"/>
                </a:xfrm>
                <a:custGeom>
                  <a:avLst/>
                  <a:gdLst>
                    <a:gd name="T0" fmla="*/ 10 w 31"/>
                    <a:gd name="T1" fmla="*/ 2 h 103"/>
                    <a:gd name="T2" fmla="*/ 3 w 31"/>
                    <a:gd name="T3" fmla="*/ 2 h 103"/>
                    <a:gd name="T4" fmla="*/ 3 w 31"/>
                    <a:gd name="T5" fmla="*/ 10 h 103"/>
                    <a:gd name="T6" fmla="*/ 20 w 31"/>
                    <a:gd name="T7" fmla="*/ 52 h 103"/>
                    <a:gd name="T8" fmla="*/ 3 w 31"/>
                    <a:gd name="T9" fmla="*/ 94 h 103"/>
                    <a:gd name="T10" fmla="*/ 3 w 31"/>
                    <a:gd name="T11" fmla="*/ 102 h 103"/>
                    <a:gd name="T12" fmla="*/ 6 w 31"/>
                    <a:gd name="T13" fmla="*/ 103 h 103"/>
                    <a:gd name="T14" fmla="*/ 10 w 31"/>
                    <a:gd name="T15" fmla="*/ 102 h 103"/>
                    <a:gd name="T16" fmla="*/ 31 w 31"/>
                    <a:gd name="T17" fmla="*/ 52 h 103"/>
                    <a:gd name="T18" fmla="*/ 10 w 31"/>
                    <a:gd name="T19" fmla="*/ 2 h 1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" h="103">
                      <a:moveTo>
                        <a:pt x="10" y="2"/>
                      </a:moveTo>
                      <a:cubicBezTo>
                        <a:pt x="8" y="0"/>
                        <a:pt x="5" y="0"/>
                        <a:pt x="3" y="2"/>
                      </a:cubicBezTo>
                      <a:cubicBezTo>
                        <a:pt x="0" y="4"/>
                        <a:pt x="0" y="8"/>
                        <a:pt x="3" y="10"/>
                      </a:cubicBezTo>
                      <a:cubicBezTo>
                        <a:pt x="14" y="21"/>
                        <a:pt x="20" y="37"/>
                        <a:pt x="20" y="52"/>
                      </a:cubicBezTo>
                      <a:cubicBezTo>
                        <a:pt x="20" y="67"/>
                        <a:pt x="14" y="82"/>
                        <a:pt x="3" y="94"/>
                      </a:cubicBezTo>
                      <a:cubicBezTo>
                        <a:pt x="0" y="96"/>
                        <a:pt x="0" y="100"/>
                        <a:pt x="3" y="102"/>
                      </a:cubicBezTo>
                      <a:cubicBezTo>
                        <a:pt x="4" y="103"/>
                        <a:pt x="5" y="103"/>
                        <a:pt x="6" y="103"/>
                      </a:cubicBezTo>
                      <a:cubicBezTo>
                        <a:pt x="8" y="103"/>
                        <a:pt x="9" y="103"/>
                        <a:pt x="10" y="102"/>
                      </a:cubicBezTo>
                      <a:cubicBezTo>
                        <a:pt x="24" y="88"/>
                        <a:pt x="31" y="70"/>
                        <a:pt x="31" y="52"/>
                      </a:cubicBezTo>
                      <a:cubicBezTo>
                        <a:pt x="31" y="34"/>
                        <a:pt x="24" y="16"/>
                        <a:pt x="10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" name="Freeform 88"/>
                <p:cNvSpPr>
                  <a:spLocks/>
                </p:cNvSpPr>
                <p:nvPr/>
              </p:nvSpPr>
              <p:spPr bwMode="auto">
                <a:xfrm>
                  <a:off x="6436879" y="4182118"/>
                  <a:ext cx="124789" cy="459224"/>
                </a:xfrm>
                <a:custGeom>
                  <a:avLst/>
                  <a:gdLst>
                    <a:gd name="T0" fmla="*/ 10 w 38"/>
                    <a:gd name="T1" fmla="*/ 2 h 138"/>
                    <a:gd name="T2" fmla="*/ 2 w 38"/>
                    <a:gd name="T3" fmla="*/ 2 h 138"/>
                    <a:gd name="T4" fmla="*/ 2 w 38"/>
                    <a:gd name="T5" fmla="*/ 9 h 138"/>
                    <a:gd name="T6" fmla="*/ 27 w 38"/>
                    <a:gd name="T7" fmla="*/ 69 h 138"/>
                    <a:gd name="T8" fmla="*/ 2 w 38"/>
                    <a:gd name="T9" fmla="*/ 128 h 138"/>
                    <a:gd name="T10" fmla="*/ 2 w 38"/>
                    <a:gd name="T11" fmla="*/ 136 h 138"/>
                    <a:gd name="T12" fmla="*/ 6 w 38"/>
                    <a:gd name="T13" fmla="*/ 138 h 138"/>
                    <a:gd name="T14" fmla="*/ 10 w 38"/>
                    <a:gd name="T15" fmla="*/ 136 h 138"/>
                    <a:gd name="T16" fmla="*/ 38 w 38"/>
                    <a:gd name="T17" fmla="*/ 69 h 138"/>
                    <a:gd name="T18" fmla="*/ 10 w 38"/>
                    <a:gd name="T19" fmla="*/ 2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8" h="138">
                      <a:moveTo>
                        <a:pt x="10" y="2"/>
                      </a:moveTo>
                      <a:cubicBezTo>
                        <a:pt x="8" y="0"/>
                        <a:pt x="5" y="0"/>
                        <a:pt x="2" y="2"/>
                      </a:cubicBezTo>
                      <a:cubicBezTo>
                        <a:pt x="0" y="4"/>
                        <a:pt x="0" y="7"/>
                        <a:pt x="2" y="9"/>
                      </a:cubicBezTo>
                      <a:cubicBezTo>
                        <a:pt x="19" y="26"/>
                        <a:pt x="27" y="47"/>
                        <a:pt x="27" y="69"/>
                      </a:cubicBezTo>
                      <a:cubicBezTo>
                        <a:pt x="27" y="90"/>
                        <a:pt x="19" y="112"/>
                        <a:pt x="2" y="128"/>
                      </a:cubicBezTo>
                      <a:cubicBezTo>
                        <a:pt x="0" y="130"/>
                        <a:pt x="0" y="134"/>
                        <a:pt x="2" y="136"/>
                      </a:cubicBezTo>
                      <a:cubicBezTo>
                        <a:pt x="4" y="137"/>
                        <a:pt x="5" y="138"/>
                        <a:pt x="6" y="138"/>
                      </a:cubicBezTo>
                      <a:cubicBezTo>
                        <a:pt x="8" y="138"/>
                        <a:pt x="9" y="137"/>
                        <a:pt x="10" y="136"/>
                      </a:cubicBezTo>
                      <a:cubicBezTo>
                        <a:pt x="29" y="117"/>
                        <a:pt x="38" y="93"/>
                        <a:pt x="38" y="69"/>
                      </a:cubicBezTo>
                      <a:cubicBezTo>
                        <a:pt x="38" y="45"/>
                        <a:pt x="29" y="20"/>
                        <a:pt x="10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79" name="Freeform 21"/>
            <p:cNvSpPr>
              <a:spLocks noChangeAspect="1" noEditPoints="1"/>
            </p:cNvSpPr>
            <p:nvPr/>
          </p:nvSpPr>
          <p:spPr bwMode="auto">
            <a:xfrm>
              <a:off x="2929663" y="3872246"/>
              <a:ext cx="340169" cy="302811"/>
            </a:xfrm>
            <a:custGeom>
              <a:avLst/>
              <a:gdLst>
                <a:gd name="T0" fmla="*/ 62 w 401"/>
                <a:gd name="T1" fmla="*/ 116 h 357"/>
                <a:gd name="T2" fmla="*/ 117 w 401"/>
                <a:gd name="T3" fmla="*/ 135 h 357"/>
                <a:gd name="T4" fmla="*/ 124 w 401"/>
                <a:gd name="T5" fmla="*/ 133 h 357"/>
                <a:gd name="T6" fmla="*/ 155 w 401"/>
                <a:gd name="T7" fmla="*/ 106 h 357"/>
                <a:gd name="T8" fmla="*/ 156 w 401"/>
                <a:gd name="T9" fmla="*/ 100 h 357"/>
                <a:gd name="T10" fmla="*/ 141 w 401"/>
                <a:gd name="T11" fmla="*/ 81 h 357"/>
                <a:gd name="T12" fmla="*/ 219 w 401"/>
                <a:gd name="T13" fmla="*/ 1 h 357"/>
                <a:gd name="T14" fmla="*/ 160 w 401"/>
                <a:gd name="T15" fmla="*/ 1 h 357"/>
                <a:gd name="T16" fmla="*/ 86 w 401"/>
                <a:gd name="T17" fmla="*/ 39 h 357"/>
                <a:gd name="T18" fmla="*/ 55 w 401"/>
                <a:gd name="T19" fmla="*/ 63 h 357"/>
                <a:gd name="T20" fmla="*/ 43 w 401"/>
                <a:gd name="T21" fmla="*/ 90 h 357"/>
                <a:gd name="T22" fmla="*/ 18 w 401"/>
                <a:gd name="T23" fmla="*/ 98 h 357"/>
                <a:gd name="T24" fmla="*/ 3 w 401"/>
                <a:gd name="T25" fmla="*/ 110 h 357"/>
                <a:gd name="T26" fmla="*/ 2 w 401"/>
                <a:gd name="T27" fmla="*/ 120 h 357"/>
                <a:gd name="T28" fmla="*/ 30 w 401"/>
                <a:gd name="T29" fmla="*/ 150 h 357"/>
                <a:gd name="T30" fmla="*/ 41 w 401"/>
                <a:gd name="T31" fmla="*/ 152 h 357"/>
                <a:gd name="T32" fmla="*/ 55 w 401"/>
                <a:gd name="T33" fmla="*/ 139 h 357"/>
                <a:gd name="T34" fmla="*/ 62 w 401"/>
                <a:gd name="T35" fmla="*/ 116 h 357"/>
                <a:gd name="T36" fmla="*/ 177 w 401"/>
                <a:gd name="T37" fmla="*/ 126 h 357"/>
                <a:gd name="T38" fmla="*/ 169 w 401"/>
                <a:gd name="T39" fmla="*/ 125 h 357"/>
                <a:gd name="T40" fmla="*/ 140 w 401"/>
                <a:gd name="T41" fmla="*/ 150 h 357"/>
                <a:gd name="T42" fmla="*/ 139 w 401"/>
                <a:gd name="T43" fmla="*/ 158 h 357"/>
                <a:gd name="T44" fmla="*/ 305 w 401"/>
                <a:gd name="T45" fmla="*/ 347 h 357"/>
                <a:gd name="T46" fmla="*/ 320 w 401"/>
                <a:gd name="T47" fmla="*/ 348 h 357"/>
                <a:gd name="T48" fmla="*/ 340 w 401"/>
                <a:gd name="T49" fmla="*/ 332 h 357"/>
                <a:gd name="T50" fmla="*/ 341 w 401"/>
                <a:gd name="T51" fmla="*/ 317 h 357"/>
                <a:gd name="T52" fmla="*/ 177 w 401"/>
                <a:gd name="T53" fmla="*/ 126 h 357"/>
                <a:gd name="T54" fmla="*/ 398 w 401"/>
                <a:gd name="T55" fmla="*/ 46 h 357"/>
                <a:gd name="T56" fmla="*/ 389 w 401"/>
                <a:gd name="T57" fmla="*/ 42 h 357"/>
                <a:gd name="T58" fmla="*/ 369 w 401"/>
                <a:gd name="T59" fmla="*/ 72 h 357"/>
                <a:gd name="T60" fmla="*/ 331 w 401"/>
                <a:gd name="T61" fmla="*/ 80 h 357"/>
                <a:gd name="T62" fmla="*/ 320 w 401"/>
                <a:gd name="T63" fmla="*/ 45 h 357"/>
                <a:gd name="T64" fmla="*/ 338 w 401"/>
                <a:gd name="T65" fmla="*/ 13 h 357"/>
                <a:gd name="T66" fmla="*/ 330 w 401"/>
                <a:gd name="T67" fmla="*/ 6 h 357"/>
                <a:gd name="T68" fmla="*/ 274 w 401"/>
                <a:gd name="T69" fmla="*/ 51 h 357"/>
                <a:gd name="T70" fmla="*/ 257 w 401"/>
                <a:gd name="T71" fmla="*/ 121 h 357"/>
                <a:gd name="T72" fmla="*/ 230 w 401"/>
                <a:gd name="T73" fmla="*/ 149 h 357"/>
                <a:gd name="T74" fmla="*/ 257 w 401"/>
                <a:gd name="T75" fmla="*/ 181 h 357"/>
                <a:gd name="T76" fmla="*/ 290 w 401"/>
                <a:gd name="T77" fmla="*/ 149 h 357"/>
                <a:gd name="T78" fmla="*/ 330 w 401"/>
                <a:gd name="T79" fmla="*/ 137 h 357"/>
                <a:gd name="T80" fmla="*/ 391 w 401"/>
                <a:gd name="T81" fmla="*/ 112 h 357"/>
                <a:gd name="T82" fmla="*/ 398 w 401"/>
                <a:gd name="T83" fmla="*/ 46 h 357"/>
                <a:gd name="T84" fmla="*/ 55 w 401"/>
                <a:gd name="T85" fmla="*/ 319 h 357"/>
                <a:gd name="T86" fmla="*/ 55 w 401"/>
                <a:gd name="T87" fmla="*/ 334 h 357"/>
                <a:gd name="T88" fmla="*/ 74 w 401"/>
                <a:gd name="T89" fmla="*/ 353 h 357"/>
                <a:gd name="T90" fmla="*/ 89 w 401"/>
                <a:gd name="T91" fmla="*/ 351 h 357"/>
                <a:gd name="T92" fmla="*/ 187 w 401"/>
                <a:gd name="T93" fmla="*/ 254 h 357"/>
                <a:gd name="T94" fmla="*/ 157 w 401"/>
                <a:gd name="T95" fmla="*/ 220 h 357"/>
                <a:gd name="T96" fmla="*/ 55 w 401"/>
                <a:gd name="T97" fmla="*/ 319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01" h="357">
                  <a:moveTo>
                    <a:pt x="62" y="116"/>
                  </a:moveTo>
                  <a:cubicBezTo>
                    <a:pt x="81" y="101"/>
                    <a:pt x="97" y="111"/>
                    <a:pt x="117" y="135"/>
                  </a:cubicBezTo>
                  <a:cubicBezTo>
                    <a:pt x="120" y="138"/>
                    <a:pt x="123" y="135"/>
                    <a:pt x="124" y="133"/>
                  </a:cubicBezTo>
                  <a:cubicBezTo>
                    <a:pt x="126" y="132"/>
                    <a:pt x="154" y="107"/>
                    <a:pt x="155" y="106"/>
                  </a:cubicBezTo>
                  <a:cubicBezTo>
                    <a:pt x="156" y="105"/>
                    <a:pt x="158" y="102"/>
                    <a:pt x="156" y="100"/>
                  </a:cubicBezTo>
                  <a:cubicBezTo>
                    <a:pt x="154" y="98"/>
                    <a:pt x="146" y="88"/>
                    <a:pt x="141" y="81"/>
                  </a:cubicBezTo>
                  <a:cubicBezTo>
                    <a:pt x="105" y="34"/>
                    <a:pt x="240" y="2"/>
                    <a:pt x="219" y="1"/>
                  </a:cubicBezTo>
                  <a:cubicBezTo>
                    <a:pt x="208" y="1"/>
                    <a:pt x="166" y="0"/>
                    <a:pt x="160" y="1"/>
                  </a:cubicBezTo>
                  <a:cubicBezTo>
                    <a:pt x="134" y="4"/>
                    <a:pt x="102" y="28"/>
                    <a:pt x="86" y="39"/>
                  </a:cubicBezTo>
                  <a:cubicBezTo>
                    <a:pt x="64" y="53"/>
                    <a:pt x="57" y="62"/>
                    <a:pt x="55" y="63"/>
                  </a:cubicBezTo>
                  <a:cubicBezTo>
                    <a:pt x="49" y="68"/>
                    <a:pt x="54" y="80"/>
                    <a:pt x="43" y="90"/>
                  </a:cubicBezTo>
                  <a:cubicBezTo>
                    <a:pt x="32" y="100"/>
                    <a:pt x="25" y="92"/>
                    <a:pt x="18" y="98"/>
                  </a:cubicBezTo>
                  <a:cubicBezTo>
                    <a:pt x="15" y="101"/>
                    <a:pt x="5" y="108"/>
                    <a:pt x="3" y="110"/>
                  </a:cubicBezTo>
                  <a:cubicBezTo>
                    <a:pt x="0" y="113"/>
                    <a:pt x="0" y="117"/>
                    <a:pt x="2" y="120"/>
                  </a:cubicBezTo>
                  <a:cubicBezTo>
                    <a:pt x="2" y="120"/>
                    <a:pt x="28" y="148"/>
                    <a:pt x="30" y="150"/>
                  </a:cubicBezTo>
                  <a:cubicBezTo>
                    <a:pt x="32" y="153"/>
                    <a:pt x="38" y="155"/>
                    <a:pt x="41" y="152"/>
                  </a:cubicBezTo>
                  <a:cubicBezTo>
                    <a:pt x="45" y="149"/>
                    <a:pt x="54" y="141"/>
                    <a:pt x="55" y="139"/>
                  </a:cubicBezTo>
                  <a:cubicBezTo>
                    <a:pt x="57" y="138"/>
                    <a:pt x="54" y="122"/>
                    <a:pt x="62" y="116"/>
                  </a:cubicBezTo>
                  <a:close/>
                  <a:moveTo>
                    <a:pt x="177" y="126"/>
                  </a:moveTo>
                  <a:cubicBezTo>
                    <a:pt x="174" y="123"/>
                    <a:pt x="171" y="123"/>
                    <a:pt x="169" y="125"/>
                  </a:cubicBezTo>
                  <a:cubicBezTo>
                    <a:pt x="140" y="150"/>
                    <a:pt x="140" y="150"/>
                    <a:pt x="140" y="150"/>
                  </a:cubicBezTo>
                  <a:cubicBezTo>
                    <a:pt x="138" y="152"/>
                    <a:pt x="137" y="156"/>
                    <a:pt x="139" y="158"/>
                  </a:cubicBezTo>
                  <a:cubicBezTo>
                    <a:pt x="305" y="347"/>
                    <a:pt x="305" y="347"/>
                    <a:pt x="305" y="347"/>
                  </a:cubicBezTo>
                  <a:cubicBezTo>
                    <a:pt x="309" y="352"/>
                    <a:pt x="316" y="352"/>
                    <a:pt x="320" y="348"/>
                  </a:cubicBezTo>
                  <a:cubicBezTo>
                    <a:pt x="340" y="332"/>
                    <a:pt x="340" y="332"/>
                    <a:pt x="340" y="332"/>
                  </a:cubicBezTo>
                  <a:cubicBezTo>
                    <a:pt x="344" y="328"/>
                    <a:pt x="345" y="321"/>
                    <a:pt x="341" y="317"/>
                  </a:cubicBezTo>
                  <a:lnTo>
                    <a:pt x="177" y="126"/>
                  </a:lnTo>
                  <a:close/>
                  <a:moveTo>
                    <a:pt x="398" y="46"/>
                  </a:moveTo>
                  <a:cubicBezTo>
                    <a:pt x="396" y="36"/>
                    <a:pt x="391" y="38"/>
                    <a:pt x="389" y="42"/>
                  </a:cubicBezTo>
                  <a:cubicBezTo>
                    <a:pt x="386" y="46"/>
                    <a:pt x="374" y="64"/>
                    <a:pt x="369" y="72"/>
                  </a:cubicBezTo>
                  <a:cubicBezTo>
                    <a:pt x="364" y="80"/>
                    <a:pt x="353" y="96"/>
                    <a:pt x="331" y="80"/>
                  </a:cubicBezTo>
                  <a:cubicBezTo>
                    <a:pt x="308" y="64"/>
                    <a:pt x="316" y="53"/>
                    <a:pt x="320" y="45"/>
                  </a:cubicBezTo>
                  <a:cubicBezTo>
                    <a:pt x="324" y="38"/>
                    <a:pt x="336" y="16"/>
                    <a:pt x="338" y="13"/>
                  </a:cubicBezTo>
                  <a:cubicBezTo>
                    <a:pt x="340" y="11"/>
                    <a:pt x="338" y="3"/>
                    <a:pt x="330" y="6"/>
                  </a:cubicBezTo>
                  <a:cubicBezTo>
                    <a:pt x="323" y="9"/>
                    <a:pt x="280" y="27"/>
                    <a:pt x="274" y="51"/>
                  </a:cubicBezTo>
                  <a:cubicBezTo>
                    <a:pt x="268" y="76"/>
                    <a:pt x="279" y="99"/>
                    <a:pt x="257" y="121"/>
                  </a:cubicBezTo>
                  <a:cubicBezTo>
                    <a:pt x="230" y="149"/>
                    <a:pt x="230" y="149"/>
                    <a:pt x="230" y="149"/>
                  </a:cubicBezTo>
                  <a:cubicBezTo>
                    <a:pt x="257" y="181"/>
                    <a:pt x="257" y="181"/>
                    <a:pt x="257" y="181"/>
                  </a:cubicBezTo>
                  <a:cubicBezTo>
                    <a:pt x="290" y="149"/>
                    <a:pt x="290" y="149"/>
                    <a:pt x="290" y="149"/>
                  </a:cubicBezTo>
                  <a:cubicBezTo>
                    <a:pt x="298" y="141"/>
                    <a:pt x="315" y="134"/>
                    <a:pt x="330" y="137"/>
                  </a:cubicBezTo>
                  <a:cubicBezTo>
                    <a:pt x="363" y="144"/>
                    <a:pt x="381" y="132"/>
                    <a:pt x="391" y="112"/>
                  </a:cubicBezTo>
                  <a:cubicBezTo>
                    <a:pt x="401" y="94"/>
                    <a:pt x="399" y="56"/>
                    <a:pt x="398" y="46"/>
                  </a:cubicBezTo>
                  <a:close/>
                  <a:moveTo>
                    <a:pt x="55" y="319"/>
                  </a:moveTo>
                  <a:cubicBezTo>
                    <a:pt x="50" y="323"/>
                    <a:pt x="50" y="330"/>
                    <a:pt x="55" y="334"/>
                  </a:cubicBezTo>
                  <a:cubicBezTo>
                    <a:pt x="74" y="353"/>
                    <a:pt x="74" y="353"/>
                    <a:pt x="74" y="353"/>
                  </a:cubicBezTo>
                  <a:cubicBezTo>
                    <a:pt x="78" y="357"/>
                    <a:pt x="84" y="355"/>
                    <a:pt x="89" y="351"/>
                  </a:cubicBezTo>
                  <a:cubicBezTo>
                    <a:pt x="187" y="254"/>
                    <a:pt x="187" y="254"/>
                    <a:pt x="187" y="254"/>
                  </a:cubicBezTo>
                  <a:cubicBezTo>
                    <a:pt x="157" y="220"/>
                    <a:pt x="157" y="220"/>
                    <a:pt x="157" y="220"/>
                  </a:cubicBezTo>
                  <a:lnTo>
                    <a:pt x="55" y="31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53" name="Rectangle 52"/>
          <p:cNvSpPr/>
          <p:nvPr/>
        </p:nvSpPr>
        <p:spPr>
          <a:xfrm>
            <a:off x="5867399" y="1989741"/>
            <a:ext cx="457200" cy="23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2" name="Изображение 6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9962" y="6481964"/>
            <a:ext cx="371700" cy="417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1053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5" presetClass="entr" presetSubtype="10" repeatCount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3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7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" presetClass="entr" presetSubtype="8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7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" presetClass="entr" presetSubtype="8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7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" presetClass="entr" presetSubtype="8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7" grpId="0" animBg="1"/>
      <p:bldP spid="8" grpId="0" animBg="1"/>
      <p:bldP spid="10" grpId="0"/>
      <p:bldP spid="57" grpId="0"/>
      <p:bldP spid="58" grpId="0" animBg="1"/>
      <p:bldP spid="59" grpId="0"/>
      <p:bldP spid="60" grpId="0" animBg="1"/>
      <p:bldP spid="69" grpId="0"/>
      <p:bldP spid="70" grpId="0" animBg="1"/>
      <p:bldP spid="71" grpId="0"/>
      <p:bldP spid="72" grpId="0" animBg="1"/>
      <p:bldP spid="73" grpId="0"/>
      <p:bldP spid="5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493506"/>
            <a:ext cx="12192001" cy="364494"/>
          </a:xfrm>
          <a:prstGeom prst="rect">
            <a:avLst/>
          </a:prstGeom>
          <a:solidFill>
            <a:schemeClr val="tx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5" name="Group 14"/>
          <p:cNvGrpSpPr/>
          <p:nvPr/>
        </p:nvGrpSpPr>
        <p:grpSpPr>
          <a:xfrm>
            <a:off x="11519694" y="-120296"/>
            <a:ext cx="1067170" cy="540564"/>
            <a:chOff x="11519694" y="-120296"/>
            <a:chExt cx="1067170" cy="540564"/>
          </a:xfrm>
        </p:grpSpPr>
        <p:sp>
          <p:nvSpPr>
            <p:cNvPr id="2" name="Flowchart: Stored Data 1"/>
            <p:cNvSpPr/>
            <p:nvPr/>
          </p:nvSpPr>
          <p:spPr>
            <a:xfrm rot="19010270">
              <a:off x="11519694" y="-120296"/>
              <a:ext cx="1067170" cy="431802"/>
            </a:xfrm>
            <a:prstGeom prst="flowChartOnlineStorage">
              <a:avLst/>
            </a:prstGeom>
            <a:solidFill>
              <a:schemeClr val="tx1">
                <a:lumMod val="50000"/>
                <a:lumOff val="50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647229" y="112491"/>
              <a:ext cx="4209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fld id="{8579DA54-78A2-44D3-84F9-6343F6896AE5}" type="slidenum">
                <a:rPr lang="id-ID" sz="140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fld>
              <a:endParaRPr lang="id-ID" sz="1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Oval 5"/>
          <p:cNvSpPr>
            <a:spLocks noChangeAspect="1"/>
          </p:cNvSpPr>
          <p:nvPr/>
        </p:nvSpPr>
        <p:spPr>
          <a:xfrm>
            <a:off x="139520" y="6575292"/>
            <a:ext cx="172800" cy="1728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77546" y="6575292"/>
            <a:ext cx="172800" cy="1728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1014" y="6575292"/>
            <a:ext cx="172800" cy="1728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228038" y="663550"/>
            <a:ext cx="9512388" cy="1312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СИСТЕМА </a:t>
            </a:r>
            <a:r>
              <a:rPr lang="ru-RU" sz="3200" b="1" dirty="0" smtClean="0">
                <a:latin typeface="Roboto" panose="02000000000000000000" pitchFamily="2" charset="0"/>
                <a:ea typeface="Roboto" panose="02000000000000000000" pitchFamily="2" charset="0"/>
              </a:rPr>
              <a:t>ТЕПЛОСНАБЖЕНИЯ</a:t>
            </a:r>
            <a:endParaRPr lang="id-ID" sz="3200" b="1" dirty="0" smtClean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Теплоснабжение в поселке осуществляется централизованно, от малых источников. Система теплоснабжения закрытая. Собственником источников теплоснабжения, магистральных и внутриквартальных сетей является Администрация р.п. Маслянино. </a:t>
            </a:r>
            <a:endParaRPr lang="en-US" sz="12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426365" y="2292761"/>
            <a:ext cx="3956033" cy="2532184"/>
            <a:chOff x="1721786" y="2532184"/>
            <a:chExt cx="3956033" cy="2532184"/>
          </a:xfrm>
        </p:grpSpPr>
        <p:sp>
          <p:nvSpPr>
            <p:cNvPr id="12" name="Freeform 11"/>
            <p:cNvSpPr/>
            <p:nvPr/>
          </p:nvSpPr>
          <p:spPr>
            <a:xfrm>
              <a:off x="2672025" y="4105936"/>
              <a:ext cx="1111645" cy="958432"/>
            </a:xfrm>
            <a:custGeom>
              <a:avLst/>
              <a:gdLst>
                <a:gd name="connsiteX0" fmla="*/ 0 w 1111645"/>
                <a:gd name="connsiteY0" fmla="*/ 479216 h 958432"/>
                <a:gd name="connsiteX1" fmla="*/ 239608 w 1111645"/>
                <a:gd name="connsiteY1" fmla="*/ 0 h 958432"/>
                <a:gd name="connsiteX2" fmla="*/ 872037 w 1111645"/>
                <a:gd name="connsiteY2" fmla="*/ 0 h 958432"/>
                <a:gd name="connsiteX3" fmla="*/ 1111645 w 1111645"/>
                <a:gd name="connsiteY3" fmla="*/ 479216 h 958432"/>
                <a:gd name="connsiteX4" fmla="*/ 872037 w 1111645"/>
                <a:gd name="connsiteY4" fmla="*/ 958432 h 958432"/>
                <a:gd name="connsiteX5" fmla="*/ 239608 w 1111645"/>
                <a:gd name="connsiteY5" fmla="*/ 958432 h 958432"/>
                <a:gd name="connsiteX6" fmla="*/ 0 w 1111645"/>
                <a:gd name="connsiteY6" fmla="*/ 479216 h 958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1645" h="958432">
                  <a:moveTo>
                    <a:pt x="0" y="479216"/>
                  </a:moveTo>
                  <a:lnTo>
                    <a:pt x="239608" y="0"/>
                  </a:lnTo>
                  <a:lnTo>
                    <a:pt x="872037" y="0"/>
                  </a:lnTo>
                  <a:lnTo>
                    <a:pt x="1111645" y="479216"/>
                  </a:lnTo>
                  <a:lnTo>
                    <a:pt x="872037" y="958432"/>
                  </a:lnTo>
                  <a:lnTo>
                    <a:pt x="239608" y="958432"/>
                  </a:lnTo>
                  <a:lnTo>
                    <a:pt x="0" y="479216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2506" tIns="181751" rIns="172506" bIns="181751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d-ID" sz="2600" kern="1200"/>
            </a:p>
          </p:txBody>
        </p:sp>
        <p:sp>
          <p:nvSpPr>
            <p:cNvPr id="14" name="Hexagon 13"/>
            <p:cNvSpPr/>
            <p:nvPr/>
          </p:nvSpPr>
          <p:spPr>
            <a:xfrm>
              <a:off x="1721786" y="3591143"/>
              <a:ext cx="1111645" cy="958432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5"/>
            </a:solidFill>
            <a:ln w="508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Freeform 16"/>
            <p:cNvSpPr/>
            <p:nvPr/>
          </p:nvSpPr>
          <p:spPr>
            <a:xfrm>
              <a:off x="3619099" y="3579748"/>
              <a:ext cx="1111645" cy="958432"/>
            </a:xfrm>
            <a:custGeom>
              <a:avLst/>
              <a:gdLst>
                <a:gd name="connsiteX0" fmla="*/ 0 w 1111645"/>
                <a:gd name="connsiteY0" fmla="*/ 479216 h 958432"/>
                <a:gd name="connsiteX1" fmla="*/ 239608 w 1111645"/>
                <a:gd name="connsiteY1" fmla="*/ 0 h 958432"/>
                <a:gd name="connsiteX2" fmla="*/ 872037 w 1111645"/>
                <a:gd name="connsiteY2" fmla="*/ 0 h 958432"/>
                <a:gd name="connsiteX3" fmla="*/ 1111645 w 1111645"/>
                <a:gd name="connsiteY3" fmla="*/ 479216 h 958432"/>
                <a:gd name="connsiteX4" fmla="*/ 872037 w 1111645"/>
                <a:gd name="connsiteY4" fmla="*/ 958432 h 958432"/>
                <a:gd name="connsiteX5" fmla="*/ 239608 w 1111645"/>
                <a:gd name="connsiteY5" fmla="*/ 958432 h 958432"/>
                <a:gd name="connsiteX6" fmla="*/ 0 w 1111645"/>
                <a:gd name="connsiteY6" fmla="*/ 479216 h 958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1645" h="958432">
                  <a:moveTo>
                    <a:pt x="0" y="479216"/>
                  </a:moveTo>
                  <a:lnTo>
                    <a:pt x="239608" y="0"/>
                  </a:lnTo>
                  <a:lnTo>
                    <a:pt x="872037" y="0"/>
                  </a:lnTo>
                  <a:lnTo>
                    <a:pt x="1111645" y="479216"/>
                  </a:lnTo>
                  <a:lnTo>
                    <a:pt x="872037" y="958432"/>
                  </a:lnTo>
                  <a:lnTo>
                    <a:pt x="239608" y="958432"/>
                  </a:lnTo>
                  <a:lnTo>
                    <a:pt x="0" y="479216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2">
                <a:hueOff val="-716791"/>
                <a:satOff val="-17272"/>
                <a:lumOff val="-10393"/>
                <a:alphaOff val="0"/>
              </a:schemeClr>
            </a:lnRef>
            <a:fillRef idx="1">
              <a:schemeClr val="accent2">
                <a:hueOff val="-716791"/>
                <a:satOff val="-17272"/>
                <a:lumOff val="-10393"/>
                <a:alphaOff val="0"/>
              </a:schemeClr>
            </a:fillRef>
            <a:effectRef idx="0">
              <a:schemeClr val="accent2">
                <a:hueOff val="-716791"/>
                <a:satOff val="-17272"/>
                <a:lumOff val="-1039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2506" tIns="181751" rIns="172506" bIns="181751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d-ID" sz="2600" kern="1200"/>
            </a:p>
          </p:txBody>
        </p:sp>
        <p:sp>
          <p:nvSpPr>
            <p:cNvPr id="19" name="Hexagon 18"/>
            <p:cNvSpPr/>
            <p:nvPr/>
          </p:nvSpPr>
          <p:spPr>
            <a:xfrm>
              <a:off x="4566174" y="4105936"/>
              <a:ext cx="1111645" cy="958432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508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2">
                <a:hueOff val="-716791"/>
                <a:satOff val="-17272"/>
                <a:lumOff val="-10393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2672025" y="3055839"/>
              <a:ext cx="1111645" cy="958432"/>
            </a:xfrm>
            <a:custGeom>
              <a:avLst/>
              <a:gdLst>
                <a:gd name="connsiteX0" fmla="*/ 0 w 1111645"/>
                <a:gd name="connsiteY0" fmla="*/ 479216 h 958432"/>
                <a:gd name="connsiteX1" fmla="*/ 239608 w 1111645"/>
                <a:gd name="connsiteY1" fmla="*/ 0 h 958432"/>
                <a:gd name="connsiteX2" fmla="*/ 872037 w 1111645"/>
                <a:gd name="connsiteY2" fmla="*/ 0 h 958432"/>
                <a:gd name="connsiteX3" fmla="*/ 1111645 w 1111645"/>
                <a:gd name="connsiteY3" fmla="*/ 479216 h 958432"/>
                <a:gd name="connsiteX4" fmla="*/ 872037 w 1111645"/>
                <a:gd name="connsiteY4" fmla="*/ 958432 h 958432"/>
                <a:gd name="connsiteX5" fmla="*/ 239608 w 1111645"/>
                <a:gd name="connsiteY5" fmla="*/ 958432 h 958432"/>
                <a:gd name="connsiteX6" fmla="*/ 0 w 1111645"/>
                <a:gd name="connsiteY6" fmla="*/ 479216 h 958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1645" h="958432">
                  <a:moveTo>
                    <a:pt x="0" y="479216"/>
                  </a:moveTo>
                  <a:lnTo>
                    <a:pt x="239608" y="0"/>
                  </a:lnTo>
                  <a:lnTo>
                    <a:pt x="872037" y="0"/>
                  </a:lnTo>
                  <a:lnTo>
                    <a:pt x="1111645" y="479216"/>
                  </a:lnTo>
                  <a:lnTo>
                    <a:pt x="872037" y="958432"/>
                  </a:lnTo>
                  <a:lnTo>
                    <a:pt x="239608" y="958432"/>
                  </a:lnTo>
                  <a:lnTo>
                    <a:pt x="0" y="479216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2">
                <a:hueOff val="-1433582"/>
                <a:satOff val="-34544"/>
                <a:lumOff val="-20785"/>
                <a:alphaOff val="0"/>
              </a:schemeClr>
            </a:lnRef>
            <a:fillRef idx="1">
              <a:schemeClr val="accent2">
                <a:hueOff val="-1433582"/>
                <a:satOff val="-34544"/>
                <a:lumOff val="-20785"/>
                <a:alphaOff val="0"/>
              </a:schemeClr>
            </a:fillRef>
            <a:effectRef idx="0">
              <a:schemeClr val="accent2">
                <a:hueOff val="-1433582"/>
                <a:satOff val="-34544"/>
                <a:lumOff val="-2078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2506" tIns="181751" rIns="172506" bIns="181751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d-ID" sz="2600" kern="1200"/>
            </a:p>
          </p:txBody>
        </p:sp>
        <p:sp>
          <p:nvSpPr>
            <p:cNvPr id="23" name="Hexagon 22"/>
            <p:cNvSpPr/>
            <p:nvPr/>
          </p:nvSpPr>
          <p:spPr>
            <a:xfrm>
              <a:off x="3619099" y="2532184"/>
              <a:ext cx="1111645" cy="958432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508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2">
                <a:hueOff val="-1433582"/>
                <a:satOff val="-34544"/>
                <a:lumOff val="-2078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25" name="TextBox 24"/>
          <p:cNvSpPr txBox="1"/>
          <p:nvPr/>
        </p:nvSpPr>
        <p:spPr>
          <a:xfrm>
            <a:off x="2376752" y="3000520"/>
            <a:ext cx="11113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Котельные 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Теплосети</a:t>
            </a:r>
            <a:endParaRPr lang="id-ID" sz="14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73589" y="4144614"/>
            <a:ext cx="11113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Абоненты</a:t>
            </a:r>
            <a:endParaRPr lang="id-ID" sz="1400" b="1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320514" y="3582384"/>
            <a:ext cx="1111347" cy="441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chemeClr val="bg1"/>
                </a:solidFill>
              </a:rPr>
              <a:t>Полезный</a:t>
            </a:r>
          </a:p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chemeClr val="bg1"/>
                </a:solidFill>
              </a:rPr>
              <a:t>отпуск</a:t>
            </a:r>
            <a:endParaRPr lang="id-ID" sz="1400" b="1" dirty="0">
              <a:solidFill>
                <a:schemeClr val="bg1"/>
              </a:solidFill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3723326" y="2619320"/>
            <a:ext cx="1341212" cy="1859759"/>
            <a:chOff x="3723326" y="2874150"/>
            <a:chExt cx="1341212" cy="1859759"/>
          </a:xfrm>
        </p:grpSpPr>
        <p:sp>
          <p:nvSpPr>
            <p:cNvPr id="29" name="Freeform 36"/>
            <p:cNvSpPr>
              <a:spLocks noEditPoints="1"/>
            </p:cNvSpPr>
            <p:nvPr/>
          </p:nvSpPr>
          <p:spPr bwMode="auto">
            <a:xfrm>
              <a:off x="4588612" y="4467209"/>
              <a:ext cx="475926" cy="266700"/>
            </a:xfrm>
            <a:custGeom>
              <a:avLst/>
              <a:gdLst>
                <a:gd name="T0" fmla="*/ 200 w 400"/>
                <a:gd name="T1" fmla="*/ 0 h 224"/>
                <a:gd name="T2" fmla="*/ 0 w 400"/>
                <a:gd name="T3" fmla="*/ 112 h 224"/>
                <a:gd name="T4" fmla="*/ 200 w 400"/>
                <a:gd name="T5" fmla="*/ 224 h 224"/>
                <a:gd name="T6" fmla="*/ 400 w 400"/>
                <a:gd name="T7" fmla="*/ 112 h 224"/>
                <a:gd name="T8" fmla="*/ 200 w 400"/>
                <a:gd name="T9" fmla="*/ 0 h 224"/>
                <a:gd name="T10" fmla="*/ 200 w 400"/>
                <a:gd name="T11" fmla="*/ 198 h 224"/>
                <a:gd name="T12" fmla="*/ 111 w 400"/>
                <a:gd name="T13" fmla="*/ 112 h 224"/>
                <a:gd name="T14" fmla="*/ 200 w 400"/>
                <a:gd name="T15" fmla="*/ 26 h 224"/>
                <a:gd name="T16" fmla="*/ 289 w 400"/>
                <a:gd name="T17" fmla="*/ 112 h 224"/>
                <a:gd name="T18" fmla="*/ 200 w 400"/>
                <a:gd name="T19" fmla="*/ 198 h 224"/>
                <a:gd name="T20" fmla="*/ 200 w 400"/>
                <a:gd name="T21" fmla="*/ 112 h 224"/>
                <a:gd name="T22" fmla="*/ 200 w 400"/>
                <a:gd name="T23" fmla="*/ 69 h 224"/>
                <a:gd name="T24" fmla="*/ 155 w 400"/>
                <a:gd name="T25" fmla="*/ 112 h 224"/>
                <a:gd name="T26" fmla="*/ 200 w 400"/>
                <a:gd name="T27" fmla="*/ 155 h 224"/>
                <a:gd name="T28" fmla="*/ 244 w 400"/>
                <a:gd name="T29" fmla="*/ 112 h 224"/>
                <a:gd name="T30" fmla="*/ 200 w 400"/>
                <a:gd name="T31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00" h="224">
                  <a:moveTo>
                    <a:pt x="200" y="0"/>
                  </a:moveTo>
                  <a:cubicBezTo>
                    <a:pt x="69" y="0"/>
                    <a:pt x="0" y="97"/>
                    <a:pt x="0" y="112"/>
                  </a:cubicBezTo>
                  <a:cubicBezTo>
                    <a:pt x="0" y="127"/>
                    <a:pt x="69" y="224"/>
                    <a:pt x="200" y="224"/>
                  </a:cubicBezTo>
                  <a:cubicBezTo>
                    <a:pt x="331" y="224"/>
                    <a:pt x="400" y="127"/>
                    <a:pt x="400" y="112"/>
                  </a:cubicBezTo>
                  <a:cubicBezTo>
                    <a:pt x="400" y="97"/>
                    <a:pt x="331" y="0"/>
                    <a:pt x="200" y="0"/>
                  </a:cubicBezTo>
                  <a:close/>
                  <a:moveTo>
                    <a:pt x="200" y="198"/>
                  </a:moveTo>
                  <a:cubicBezTo>
                    <a:pt x="151" y="198"/>
                    <a:pt x="111" y="159"/>
                    <a:pt x="111" y="112"/>
                  </a:cubicBezTo>
                  <a:cubicBezTo>
                    <a:pt x="111" y="64"/>
                    <a:pt x="151" y="26"/>
                    <a:pt x="200" y="26"/>
                  </a:cubicBezTo>
                  <a:cubicBezTo>
                    <a:pt x="249" y="26"/>
                    <a:pt x="289" y="64"/>
                    <a:pt x="289" y="112"/>
                  </a:cubicBezTo>
                  <a:cubicBezTo>
                    <a:pt x="289" y="159"/>
                    <a:pt x="249" y="198"/>
                    <a:pt x="200" y="198"/>
                  </a:cubicBezTo>
                  <a:close/>
                  <a:moveTo>
                    <a:pt x="200" y="112"/>
                  </a:moveTo>
                  <a:cubicBezTo>
                    <a:pt x="192" y="103"/>
                    <a:pt x="213" y="69"/>
                    <a:pt x="200" y="69"/>
                  </a:cubicBezTo>
                  <a:cubicBezTo>
                    <a:pt x="175" y="69"/>
                    <a:pt x="155" y="88"/>
                    <a:pt x="155" y="112"/>
                  </a:cubicBezTo>
                  <a:cubicBezTo>
                    <a:pt x="155" y="136"/>
                    <a:pt x="175" y="155"/>
                    <a:pt x="200" y="155"/>
                  </a:cubicBezTo>
                  <a:cubicBezTo>
                    <a:pt x="224" y="155"/>
                    <a:pt x="244" y="136"/>
                    <a:pt x="244" y="112"/>
                  </a:cubicBezTo>
                  <a:cubicBezTo>
                    <a:pt x="244" y="101"/>
                    <a:pt x="207" y="119"/>
                    <a:pt x="200" y="11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0" name="Freeform 44"/>
            <p:cNvSpPr>
              <a:spLocks noEditPoints="1"/>
            </p:cNvSpPr>
            <p:nvPr/>
          </p:nvSpPr>
          <p:spPr bwMode="auto">
            <a:xfrm>
              <a:off x="3723326" y="2874150"/>
              <a:ext cx="305722" cy="305313"/>
            </a:xfrm>
            <a:custGeom>
              <a:avLst/>
              <a:gdLst>
                <a:gd name="T0" fmla="*/ 287 w 316"/>
                <a:gd name="T1" fmla="*/ 29 h 316"/>
                <a:gd name="T2" fmla="*/ 236 w 316"/>
                <a:gd name="T3" fmla="*/ 4 h 316"/>
                <a:gd name="T4" fmla="*/ 135 w 316"/>
                <a:gd name="T5" fmla="*/ 105 h 316"/>
                <a:gd name="T6" fmla="*/ 20 w 316"/>
                <a:gd name="T7" fmla="*/ 221 h 316"/>
                <a:gd name="T8" fmla="*/ 0 w 316"/>
                <a:gd name="T9" fmla="*/ 316 h 316"/>
                <a:gd name="T10" fmla="*/ 95 w 316"/>
                <a:gd name="T11" fmla="*/ 296 h 316"/>
                <a:gd name="T12" fmla="*/ 210 w 316"/>
                <a:gd name="T13" fmla="*/ 180 h 316"/>
                <a:gd name="T14" fmla="*/ 312 w 316"/>
                <a:gd name="T15" fmla="*/ 79 h 316"/>
                <a:gd name="T16" fmla="*/ 287 w 316"/>
                <a:gd name="T17" fmla="*/ 29 h 316"/>
                <a:gd name="T18" fmla="*/ 89 w 316"/>
                <a:gd name="T19" fmla="*/ 284 h 316"/>
                <a:gd name="T20" fmla="*/ 57 w 316"/>
                <a:gd name="T21" fmla="*/ 291 h 316"/>
                <a:gd name="T22" fmla="*/ 43 w 316"/>
                <a:gd name="T23" fmla="*/ 273 h 316"/>
                <a:gd name="T24" fmla="*/ 24 w 316"/>
                <a:gd name="T25" fmla="*/ 259 h 316"/>
                <a:gd name="T26" fmla="*/ 31 w 316"/>
                <a:gd name="T27" fmla="*/ 226 h 316"/>
                <a:gd name="T28" fmla="*/ 41 w 316"/>
                <a:gd name="T29" fmla="*/ 217 h 316"/>
                <a:gd name="T30" fmla="*/ 78 w 316"/>
                <a:gd name="T31" fmla="*/ 237 h 316"/>
                <a:gd name="T32" fmla="*/ 99 w 316"/>
                <a:gd name="T33" fmla="*/ 275 h 316"/>
                <a:gd name="T34" fmla="*/ 89 w 316"/>
                <a:gd name="T35" fmla="*/ 284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6" h="316">
                  <a:moveTo>
                    <a:pt x="287" y="29"/>
                  </a:moveTo>
                  <a:cubicBezTo>
                    <a:pt x="258" y="0"/>
                    <a:pt x="236" y="4"/>
                    <a:pt x="236" y="4"/>
                  </a:cubicBezTo>
                  <a:cubicBezTo>
                    <a:pt x="135" y="105"/>
                    <a:pt x="135" y="105"/>
                    <a:pt x="135" y="105"/>
                  </a:cubicBezTo>
                  <a:cubicBezTo>
                    <a:pt x="20" y="221"/>
                    <a:pt x="20" y="221"/>
                    <a:pt x="20" y="221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95" y="296"/>
                    <a:pt x="95" y="296"/>
                    <a:pt x="95" y="296"/>
                  </a:cubicBezTo>
                  <a:cubicBezTo>
                    <a:pt x="210" y="180"/>
                    <a:pt x="210" y="180"/>
                    <a:pt x="210" y="180"/>
                  </a:cubicBezTo>
                  <a:cubicBezTo>
                    <a:pt x="312" y="79"/>
                    <a:pt x="312" y="79"/>
                    <a:pt x="312" y="79"/>
                  </a:cubicBezTo>
                  <a:cubicBezTo>
                    <a:pt x="312" y="79"/>
                    <a:pt x="316" y="58"/>
                    <a:pt x="287" y="29"/>
                  </a:cubicBezTo>
                  <a:close/>
                  <a:moveTo>
                    <a:pt x="89" y="284"/>
                  </a:moveTo>
                  <a:cubicBezTo>
                    <a:pt x="57" y="291"/>
                    <a:pt x="57" y="291"/>
                    <a:pt x="57" y="291"/>
                  </a:cubicBezTo>
                  <a:cubicBezTo>
                    <a:pt x="54" y="285"/>
                    <a:pt x="50" y="280"/>
                    <a:pt x="43" y="273"/>
                  </a:cubicBezTo>
                  <a:cubicBezTo>
                    <a:pt x="36" y="266"/>
                    <a:pt x="30" y="262"/>
                    <a:pt x="24" y="259"/>
                  </a:cubicBezTo>
                  <a:cubicBezTo>
                    <a:pt x="31" y="226"/>
                    <a:pt x="31" y="226"/>
                    <a:pt x="31" y="226"/>
                  </a:cubicBezTo>
                  <a:cubicBezTo>
                    <a:pt x="41" y="217"/>
                    <a:pt x="41" y="217"/>
                    <a:pt x="41" y="217"/>
                  </a:cubicBezTo>
                  <a:cubicBezTo>
                    <a:pt x="41" y="217"/>
                    <a:pt x="58" y="217"/>
                    <a:pt x="78" y="237"/>
                  </a:cubicBezTo>
                  <a:cubicBezTo>
                    <a:pt x="98" y="257"/>
                    <a:pt x="99" y="275"/>
                    <a:pt x="99" y="275"/>
                  </a:cubicBezTo>
                  <a:lnTo>
                    <a:pt x="89" y="28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31" name="Content Placeholder 2"/>
          <p:cNvSpPr txBox="1">
            <a:spLocks/>
          </p:cNvSpPr>
          <p:nvPr/>
        </p:nvSpPr>
        <p:spPr>
          <a:xfrm>
            <a:off x="6583594" y="2236412"/>
            <a:ext cx="4156831" cy="95005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100" dirty="0" err="1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Теплокомплекс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1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состоит из 13 котельных, 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из них 3 </a:t>
            </a:r>
            <a:r>
              <a:rPr lang="mr-IN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–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газовые, </a:t>
            </a:r>
            <a:r>
              <a:rPr lang="ru-RU" sz="11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мощностью 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17,5</a:t>
            </a:r>
            <a:r>
              <a:rPr lang="en-US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МВт, в эксплуатации </a:t>
            </a:r>
            <a:r>
              <a:rPr lang="ru-RU" sz="11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с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1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2014-2015 гг., а также 10 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угольных, </a:t>
            </a:r>
            <a:r>
              <a:rPr lang="ru-RU" sz="11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мощностью 18,9 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МВт, требующих замены. Общая </a:t>
            </a:r>
            <a:r>
              <a:rPr lang="ru-RU" sz="11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протяженность сетей теплоснабжения р.п. Маслянино 20 478 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м.</a:t>
            </a:r>
            <a:r>
              <a:rPr lang="ru-RU" sz="1100" b="1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endParaRPr lang="en-US" sz="1100" b="1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6583594" y="3259306"/>
            <a:ext cx="4156831" cy="68984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Поставка теплоэнергии осуществляется по договорам теплоснабжения потребителей, количество абонентов </a:t>
            </a:r>
            <a:r>
              <a:rPr lang="ru-RU" sz="11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– 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1 562 физических лица и 105 юридических лиц. </a:t>
            </a:r>
            <a:endParaRPr lang="en-US" sz="1100" b="1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6583594" y="4143323"/>
            <a:ext cx="4156831" cy="95005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 latinLnBrk="1">
              <a:spcBef>
                <a:spcPct val="0"/>
              </a:spcBef>
            </a:pP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Объем полезного отпуска тепловой энергии в 2015 году составил 35,76 тыс. Гкал, в том числе 47,26% - жилищным организациям и населению; 52,74% - прочим потребителям (в том числе </a:t>
            </a:r>
            <a:r>
              <a:rPr lang="ru-RU" sz="1100" dirty="0" err="1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промыш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-ленным предприятиям)</a:t>
            </a:r>
            <a:endParaRPr lang="en-US" sz="1100" b="1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5731231" y="2292761"/>
            <a:ext cx="18640" cy="336725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ot"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6083142" y="2328641"/>
            <a:ext cx="432000" cy="432000"/>
            <a:chOff x="6287859" y="4690742"/>
            <a:chExt cx="432000" cy="432000"/>
          </a:xfrm>
        </p:grpSpPr>
        <p:sp>
          <p:nvSpPr>
            <p:cNvPr id="41" name="Oval 40"/>
            <p:cNvSpPr/>
            <p:nvPr/>
          </p:nvSpPr>
          <p:spPr>
            <a:xfrm>
              <a:off x="6287859" y="4690742"/>
              <a:ext cx="432000" cy="432000"/>
            </a:xfrm>
            <a:prstGeom prst="ellipse">
              <a:avLst/>
            </a:prstGeom>
            <a:solidFill>
              <a:schemeClr val="accent3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310528" y="4708919"/>
              <a:ext cx="3547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id-ID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083254" y="3336568"/>
            <a:ext cx="432000" cy="432000"/>
            <a:chOff x="6287859" y="4690742"/>
            <a:chExt cx="432000" cy="432000"/>
          </a:xfrm>
        </p:grpSpPr>
        <p:sp>
          <p:nvSpPr>
            <p:cNvPr id="44" name="Oval 43"/>
            <p:cNvSpPr/>
            <p:nvPr/>
          </p:nvSpPr>
          <p:spPr>
            <a:xfrm>
              <a:off x="6287859" y="4690742"/>
              <a:ext cx="432000" cy="432000"/>
            </a:xfrm>
            <a:prstGeom prst="ellipse">
              <a:avLst/>
            </a:prstGeom>
            <a:solidFill>
              <a:schemeClr val="accent2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325042" y="4694405"/>
              <a:ext cx="3547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id-ID" sz="2000" dirty="0">
                <a:solidFill>
                  <a:schemeClr val="bg1"/>
                </a:solidFill>
                <a:latin typeface="FontAwesome" pitchFamily="2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083142" y="4219407"/>
            <a:ext cx="432000" cy="432000"/>
            <a:chOff x="6287859" y="4690742"/>
            <a:chExt cx="432000" cy="432000"/>
          </a:xfrm>
        </p:grpSpPr>
        <p:sp>
          <p:nvSpPr>
            <p:cNvPr id="47" name="Oval 46"/>
            <p:cNvSpPr/>
            <p:nvPr/>
          </p:nvSpPr>
          <p:spPr>
            <a:xfrm>
              <a:off x="6287859" y="4690742"/>
              <a:ext cx="432000" cy="432000"/>
            </a:xfrm>
            <a:prstGeom prst="ellipse">
              <a:avLst/>
            </a:prstGeom>
            <a:solidFill>
              <a:schemeClr val="accent4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325042" y="4708919"/>
              <a:ext cx="3547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id-ID" sz="2000" dirty="0">
                <a:solidFill>
                  <a:schemeClr val="bg1"/>
                </a:solidFill>
                <a:latin typeface="FontAwesome" pitchFamily="2" charset="0"/>
              </a:endParaRPr>
            </a:p>
          </p:txBody>
        </p:sp>
      </p:grpSp>
      <p:sp>
        <p:nvSpPr>
          <p:cNvPr id="38" name="Rectangle 37"/>
          <p:cNvSpPr/>
          <p:nvPr/>
        </p:nvSpPr>
        <p:spPr>
          <a:xfrm>
            <a:off x="5867399" y="1805474"/>
            <a:ext cx="457200" cy="23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1434873" y="3584698"/>
            <a:ext cx="11113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Структура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затрат</a:t>
            </a:r>
            <a:endParaRPr lang="id-ID" sz="1400" b="1" dirty="0">
              <a:solidFill>
                <a:schemeClr val="bg1"/>
              </a:solidFill>
            </a:endParaRPr>
          </a:p>
        </p:txBody>
      </p:sp>
      <p:grpSp>
        <p:nvGrpSpPr>
          <p:cNvPr id="53" name="Group 45"/>
          <p:cNvGrpSpPr/>
          <p:nvPr/>
        </p:nvGrpSpPr>
        <p:grpSpPr>
          <a:xfrm>
            <a:off x="6085642" y="5251239"/>
            <a:ext cx="432000" cy="432000"/>
            <a:chOff x="6287859" y="4690742"/>
            <a:chExt cx="432000" cy="432000"/>
          </a:xfrm>
        </p:grpSpPr>
        <p:sp>
          <p:nvSpPr>
            <p:cNvPr id="54" name="Oval 46"/>
            <p:cNvSpPr/>
            <p:nvPr/>
          </p:nvSpPr>
          <p:spPr>
            <a:xfrm>
              <a:off x="6287859" y="4690742"/>
              <a:ext cx="432000" cy="432000"/>
            </a:xfrm>
            <a:prstGeom prst="ellipse">
              <a:avLst/>
            </a:prstGeom>
            <a:solidFill>
              <a:schemeClr val="accent5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325042" y="4708919"/>
              <a:ext cx="3547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id-ID" sz="2000" dirty="0">
                <a:solidFill>
                  <a:schemeClr val="bg1"/>
                </a:solidFill>
                <a:latin typeface="FontAwesome" pitchFamily="2" charset="0"/>
              </a:endParaRPr>
            </a:p>
          </p:txBody>
        </p:sp>
      </p:grpSp>
      <p:sp>
        <p:nvSpPr>
          <p:cNvPr id="56" name="Content Placeholder 2"/>
          <p:cNvSpPr txBox="1">
            <a:spLocks/>
          </p:cNvSpPr>
          <p:nvPr/>
        </p:nvSpPr>
        <p:spPr>
          <a:xfrm>
            <a:off x="6583590" y="5184983"/>
            <a:ext cx="4156835" cy="9589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 latinLnBrk="1">
              <a:spcBef>
                <a:spcPct val="0"/>
              </a:spcBef>
              <a:spcAft>
                <a:spcPts val="0"/>
              </a:spcAft>
            </a:pP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Структура затрат на производство тепловой энергии в 2015г.:</a:t>
            </a:r>
          </a:p>
          <a:p>
            <a:pPr algn="just" latinLnBrk="1">
              <a:spcBef>
                <a:spcPct val="0"/>
              </a:spcBef>
              <a:spcAft>
                <a:spcPts val="0"/>
              </a:spcAft>
            </a:pP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топливо </a:t>
            </a:r>
            <a:r>
              <a:rPr lang="ru-RU" sz="11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46%; заработная плата с отчислениями 29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%; электроэнергия </a:t>
            </a:r>
            <a:r>
              <a:rPr lang="ru-RU" sz="11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8%; </a:t>
            </a:r>
            <a:endParaRPr lang="ru-RU" sz="1100" dirty="0" smtClean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just" latinLnBrk="1">
              <a:spcBef>
                <a:spcPct val="0"/>
              </a:spcBef>
              <a:spcAft>
                <a:spcPts val="0"/>
              </a:spcAft>
            </a:pP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Средний рост тарифов на ресурсы составляет 4-5% в год, рост      себестоимости производства 1 Гкал теплоэнергии составляет 7%.  </a:t>
            </a:r>
            <a:endParaRPr lang="en-US" sz="11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57" name="Изображение 5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9962" y="6481964"/>
            <a:ext cx="371700" cy="417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520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repeatCount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5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5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57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57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63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7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1" presetClass="entr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8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7" grpId="0" animBg="1"/>
      <p:bldP spid="8" grpId="0" animBg="1"/>
      <p:bldP spid="10" grpId="0"/>
      <p:bldP spid="25" grpId="0"/>
      <p:bldP spid="26" grpId="0"/>
      <p:bldP spid="27" grpId="0"/>
      <p:bldP spid="31" grpId="0"/>
      <p:bldP spid="33" grpId="0"/>
      <p:bldP spid="35" grpId="0"/>
      <p:bldP spid="38" grpId="0" animBg="1"/>
      <p:bldP spid="52" grpId="0"/>
      <p:bldP spid="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l 23"/>
          <p:cNvSpPr/>
          <p:nvPr/>
        </p:nvSpPr>
        <p:spPr>
          <a:xfrm>
            <a:off x="2198129" y="2815137"/>
            <a:ext cx="4290078" cy="4290078"/>
          </a:xfrm>
          <a:prstGeom prst="ellipse">
            <a:avLst/>
          </a:prstGeom>
          <a:noFill/>
          <a:ln w="254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2" name="Oval 21"/>
          <p:cNvSpPr/>
          <p:nvPr/>
        </p:nvSpPr>
        <p:spPr>
          <a:xfrm>
            <a:off x="5024259" y="100752"/>
            <a:ext cx="6259286" cy="6259286"/>
          </a:xfrm>
          <a:prstGeom prst="ellipse">
            <a:avLst/>
          </a:prstGeom>
          <a:noFill/>
          <a:ln w="254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6" name="Oval 25"/>
          <p:cNvSpPr/>
          <p:nvPr/>
        </p:nvSpPr>
        <p:spPr>
          <a:xfrm>
            <a:off x="2478687" y="3146770"/>
            <a:ext cx="3614692" cy="3513224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330200" dist="342900" dir="5400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-1" y="6493506"/>
            <a:ext cx="12192001" cy="364494"/>
          </a:xfrm>
          <a:prstGeom prst="rect">
            <a:avLst/>
          </a:prstGeom>
          <a:solidFill>
            <a:schemeClr val="tx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5" name="Group 14"/>
          <p:cNvGrpSpPr/>
          <p:nvPr/>
        </p:nvGrpSpPr>
        <p:grpSpPr>
          <a:xfrm>
            <a:off x="11519694" y="-120296"/>
            <a:ext cx="1067170" cy="540564"/>
            <a:chOff x="11519694" y="-120296"/>
            <a:chExt cx="1067170" cy="540564"/>
          </a:xfrm>
        </p:grpSpPr>
        <p:sp>
          <p:nvSpPr>
            <p:cNvPr id="2" name="Flowchart: Stored Data 1"/>
            <p:cNvSpPr/>
            <p:nvPr/>
          </p:nvSpPr>
          <p:spPr>
            <a:xfrm rot="19010270">
              <a:off x="11519694" y="-120296"/>
              <a:ext cx="1067170" cy="431802"/>
            </a:xfrm>
            <a:prstGeom prst="flowChartOnlineStorage">
              <a:avLst/>
            </a:prstGeom>
            <a:solidFill>
              <a:schemeClr val="tx1">
                <a:lumMod val="50000"/>
                <a:lumOff val="50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647229" y="112491"/>
              <a:ext cx="4209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id-ID" sz="1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Oval 5"/>
          <p:cNvSpPr>
            <a:spLocks noChangeAspect="1"/>
          </p:cNvSpPr>
          <p:nvPr/>
        </p:nvSpPr>
        <p:spPr>
          <a:xfrm>
            <a:off x="139520" y="6575292"/>
            <a:ext cx="172800" cy="1728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77546" y="6575292"/>
            <a:ext cx="172800" cy="1728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1014" y="6575292"/>
            <a:ext cx="172800" cy="1728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312319" y="599458"/>
            <a:ext cx="5034883" cy="157378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ПРОБЛЕМЫ СИСТЕМЫ </a:t>
            </a:r>
            <a:r>
              <a:rPr lang="ru-RU" sz="3200" b="1" dirty="0" smtClean="0">
                <a:latin typeface="Roboto" panose="02000000000000000000" pitchFamily="2" charset="0"/>
                <a:ea typeface="Roboto" panose="02000000000000000000" pitchFamily="2" charset="0"/>
              </a:rPr>
              <a:t>ТЕПЛОСНАБЖЕНИЯ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</a:p>
          <a:p>
            <a:pPr algn="l"/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Данные по системе теплоснабжения р.п. Маслянино согласно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тчета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 техническом обследовании системы теплоснабжения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от 27.06.2016г</a:t>
            </a:r>
            <a:r>
              <a:rPr lang="en-US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 </a:t>
            </a:r>
            <a:endParaRPr lang="en-US" sz="12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06515" y="2205837"/>
            <a:ext cx="457200" cy="23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4849134" y="-330673"/>
            <a:ext cx="2537904" cy="2537904"/>
          </a:xfrm>
          <a:prstGeom prst="ellipse">
            <a:avLst/>
          </a:prstGeom>
          <a:noFill/>
          <a:ln w="254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7" name="Oval 26"/>
          <p:cNvSpPr/>
          <p:nvPr/>
        </p:nvSpPr>
        <p:spPr>
          <a:xfrm>
            <a:off x="10110740" y="662543"/>
            <a:ext cx="2005264" cy="2005264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330200" dist="317500" dir="5400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34" name="Oval 33"/>
          <p:cNvSpPr/>
          <p:nvPr/>
        </p:nvSpPr>
        <p:spPr>
          <a:xfrm>
            <a:off x="5329886" y="150079"/>
            <a:ext cx="1576400" cy="15764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330200" dist="317500" dir="5400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5" name="Oval 34"/>
          <p:cNvSpPr/>
          <p:nvPr/>
        </p:nvSpPr>
        <p:spPr>
          <a:xfrm>
            <a:off x="7038695" y="111282"/>
            <a:ext cx="348343" cy="34834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6" name="Oval 35"/>
          <p:cNvSpPr/>
          <p:nvPr/>
        </p:nvSpPr>
        <p:spPr>
          <a:xfrm>
            <a:off x="6135805" y="5526715"/>
            <a:ext cx="526250" cy="526250"/>
          </a:xfrm>
          <a:prstGeom prst="ellipse">
            <a:avLst/>
          </a:prstGeom>
          <a:noFill/>
          <a:ln w="698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7" name="Oval 36"/>
          <p:cNvSpPr/>
          <p:nvPr/>
        </p:nvSpPr>
        <p:spPr>
          <a:xfrm>
            <a:off x="9955342" y="5298766"/>
            <a:ext cx="593784" cy="593784"/>
          </a:xfrm>
          <a:prstGeom prst="ellipse">
            <a:avLst/>
          </a:prstGeom>
          <a:noFill/>
          <a:ln w="762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8" name="Oval 37"/>
          <p:cNvSpPr/>
          <p:nvPr/>
        </p:nvSpPr>
        <p:spPr>
          <a:xfrm>
            <a:off x="11079027" y="3600475"/>
            <a:ext cx="287473" cy="28747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9" name="Oval 38"/>
          <p:cNvSpPr/>
          <p:nvPr/>
        </p:nvSpPr>
        <p:spPr>
          <a:xfrm>
            <a:off x="6237056" y="5617335"/>
            <a:ext cx="348343" cy="34834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0" name="Oval 39"/>
          <p:cNvSpPr/>
          <p:nvPr/>
        </p:nvSpPr>
        <p:spPr>
          <a:xfrm>
            <a:off x="10156253" y="5381166"/>
            <a:ext cx="287473" cy="28747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1" name="Freeform 5"/>
          <p:cNvSpPr>
            <a:spLocks/>
          </p:cNvSpPr>
          <p:nvPr/>
        </p:nvSpPr>
        <p:spPr bwMode="auto">
          <a:xfrm>
            <a:off x="5935734" y="1662570"/>
            <a:ext cx="382021" cy="336431"/>
          </a:xfrm>
          <a:custGeom>
            <a:avLst/>
            <a:gdLst>
              <a:gd name="T0" fmla="*/ 221 w 442"/>
              <a:gd name="T1" fmla="*/ 311 h 421"/>
              <a:gd name="T2" fmla="*/ 442 w 442"/>
              <a:gd name="T3" fmla="*/ 421 h 421"/>
              <a:gd name="T4" fmla="*/ 442 w 442"/>
              <a:gd name="T5" fmla="*/ 0 h 421"/>
              <a:gd name="T6" fmla="*/ 0 w 442"/>
              <a:gd name="T7" fmla="*/ 0 h 421"/>
              <a:gd name="T8" fmla="*/ 0 w 442"/>
              <a:gd name="T9" fmla="*/ 421 h 421"/>
              <a:gd name="T10" fmla="*/ 221 w 442"/>
              <a:gd name="T11" fmla="*/ 311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2" h="421">
                <a:moveTo>
                  <a:pt x="221" y="311"/>
                </a:moveTo>
                <a:lnTo>
                  <a:pt x="442" y="421"/>
                </a:lnTo>
                <a:lnTo>
                  <a:pt x="442" y="0"/>
                </a:lnTo>
                <a:lnTo>
                  <a:pt x="0" y="0"/>
                </a:lnTo>
                <a:lnTo>
                  <a:pt x="0" y="421"/>
                </a:lnTo>
                <a:lnTo>
                  <a:pt x="221" y="31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id-ID" sz="12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01</a:t>
            </a:r>
            <a:endParaRPr lang="id-ID" sz="1351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3" name="Freeform 5"/>
          <p:cNvSpPr>
            <a:spLocks/>
          </p:cNvSpPr>
          <p:nvPr/>
        </p:nvSpPr>
        <p:spPr bwMode="auto">
          <a:xfrm>
            <a:off x="3010812" y="6140095"/>
            <a:ext cx="382021" cy="336431"/>
          </a:xfrm>
          <a:custGeom>
            <a:avLst/>
            <a:gdLst>
              <a:gd name="T0" fmla="*/ 221 w 442"/>
              <a:gd name="T1" fmla="*/ 311 h 421"/>
              <a:gd name="T2" fmla="*/ 442 w 442"/>
              <a:gd name="T3" fmla="*/ 421 h 421"/>
              <a:gd name="T4" fmla="*/ 442 w 442"/>
              <a:gd name="T5" fmla="*/ 0 h 421"/>
              <a:gd name="T6" fmla="*/ 0 w 442"/>
              <a:gd name="T7" fmla="*/ 0 h 421"/>
              <a:gd name="T8" fmla="*/ 0 w 442"/>
              <a:gd name="T9" fmla="*/ 421 h 421"/>
              <a:gd name="T10" fmla="*/ 221 w 442"/>
              <a:gd name="T11" fmla="*/ 311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2" h="421">
                <a:moveTo>
                  <a:pt x="221" y="311"/>
                </a:moveTo>
                <a:lnTo>
                  <a:pt x="442" y="421"/>
                </a:lnTo>
                <a:lnTo>
                  <a:pt x="442" y="0"/>
                </a:lnTo>
                <a:lnTo>
                  <a:pt x="0" y="0"/>
                </a:lnTo>
                <a:lnTo>
                  <a:pt x="0" y="421"/>
                </a:lnTo>
                <a:lnTo>
                  <a:pt x="221" y="31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id-ID" sz="12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03</a:t>
            </a:r>
            <a:endParaRPr lang="id-ID" sz="1351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10690539" y="4902272"/>
            <a:ext cx="1079084" cy="1000157"/>
            <a:chOff x="4763" y="3175"/>
            <a:chExt cx="1389062" cy="1287463"/>
          </a:xfrm>
          <a:solidFill>
            <a:schemeClr val="bg1">
              <a:lumMod val="65000"/>
            </a:schemeClr>
          </a:solidFill>
        </p:grpSpPr>
        <p:sp>
          <p:nvSpPr>
            <p:cNvPr id="63" name="Freeform 25"/>
            <p:cNvSpPr>
              <a:spLocks noEditPoints="1"/>
            </p:cNvSpPr>
            <p:nvPr/>
          </p:nvSpPr>
          <p:spPr bwMode="auto">
            <a:xfrm>
              <a:off x="152400" y="276225"/>
              <a:ext cx="1241425" cy="1014413"/>
            </a:xfrm>
            <a:custGeom>
              <a:avLst/>
              <a:gdLst>
                <a:gd name="T0" fmla="*/ 285 w 328"/>
                <a:gd name="T1" fmla="*/ 106 h 268"/>
                <a:gd name="T2" fmla="*/ 184 w 328"/>
                <a:gd name="T3" fmla="*/ 44 h 268"/>
                <a:gd name="T4" fmla="*/ 178 w 328"/>
                <a:gd name="T5" fmla="*/ 44 h 268"/>
                <a:gd name="T6" fmla="*/ 109 w 328"/>
                <a:gd name="T7" fmla="*/ 0 h 268"/>
                <a:gd name="T8" fmla="*/ 33 w 328"/>
                <a:gd name="T9" fmla="*/ 76 h 268"/>
                <a:gd name="T10" fmla="*/ 36 w 328"/>
                <a:gd name="T11" fmla="*/ 98 h 268"/>
                <a:gd name="T12" fmla="*/ 0 w 328"/>
                <a:gd name="T13" fmla="*/ 171 h 268"/>
                <a:gd name="T14" fmla="*/ 92 w 328"/>
                <a:gd name="T15" fmla="*/ 263 h 268"/>
                <a:gd name="T16" fmla="*/ 130 w 328"/>
                <a:gd name="T17" fmla="*/ 254 h 268"/>
                <a:gd name="T18" fmla="*/ 184 w 328"/>
                <a:gd name="T19" fmla="*/ 268 h 268"/>
                <a:gd name="T20" fmla="*/ 254 w 328"/>
                <a:gd name="T21" fmla="*/ 244 h 268"/>
                <a:gd name="T22" fmla="*/ 256 w 328"/>
                <a:gd name="T23" fmla="*/ 244 h 268"/>
                <a:gd name="T24" fmla="*/ 328 w 328"/>
                <a:gd name="T25" fmla="*/ 172 h 268"/>
                <a:gd name="T26" fmla="*/ 285 w 328"/>
                <a:gd name="T27" fmla="*/ 106 h 268"/>
                <a:gd name="T28" fmla="*/ 256 w 328"/>
                <a:gd name="T29" fmla="*/ 212 h 268"/>
                <a:gd name="T30" fmla="*/ 251 w 328"/>
                <a:gd name="T31" fmla="*/ 212 h 268"/>
                <a:gd name="T32" fmla="*/ 243 w 328"/>
                <a:gd name="T33" fmla="*/ 211 h 268"/>
                <a:gd name="T34" fmla="*/ 238 w 328"/>
                <a:gd name="T35" fmla="*/ 216 h 268"/>
                <a:gd name="T36" fmla="*/ 184 w 328"/>
                <a:gd name="T37" fmla="*/ 236 h 268"/>
                <a:gd name="T38" fmla="*/ 140 w 328"/>
                <a:gd name="T39" fmla="*/ 223 h 268"/>
                <a:gd name="T40" fmla="*/ 131 w 328"/>
                <a:gd name="T41" fmla="*/ 217 h 268"/>
                <a:gd name="T42" fmla="*/ 123 w 328"/>
                <a:gd name="T43" fmla="*/ 222 h 268"/>
                <a:gd name="T44" fmla="*/ 92 w 328"/>
                <a:gd name="T45" fmla="*/ 231 h 268"/>
                <a:gd name="T46" fmla="*/ 32 w 328"/>
                <a:gd name="T47" fmla="*/ 171 h 268"/>
                <a:gd name="T48" fmla="*/ 92 w 328"/>
                <a:gd name="T49" fmla="*/ 111 h 268"/>
                <a:gd name="T50" fmla="*/ 105 w 328"/>
                <a:gd name="T51" fmla="*/ 112 h 268"/>
                <a:gd name="T52" fmla="*/ 115 w 328"/>
                <a:gd name="T53" fmla="*/ 114 h 268"/>
                <a:gd name="T54" fmla="*/ 121 w 328"/>
                <a:gd name="T55" fmla="*/ 107 h 268"/>
                <a:gd name="T56" fmla="*/ 184 w 328"/>
                <a:gd name="T57" fmla="*/ 76 h 268"/>
                <a:gd name="T58" fmla="*/ 258 w 328"/>
                <a:gd name="T59" fmla="*/ 125 h 268"/>
                <a:gd name="T60" fmla="*/ 261 w 328"/>
                <a:gd name="T61" fmla="*/ 132 h 268"/>
                <a:gd name="T62" fmla="*/ 268 w 328"/>
                <a:gd name="T63" fmla="*/ 134 h 268"/>
                <a:gd name="T64" fmla="*/ 296 w 328"/>
                <a:gd name="T65" fmla="*/ 172 h 268"/>
                <a:gd name="T66" fmla="*/ 256 w 328"/>
                <a:gd name="T67" fmla="*/ 212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28" h="268">
                  <a:moveTo>
                    <a:pt x="285" y="106"/>
                  </a:moveTo>
                  <a:cubicBezTo>
                    <a:pt x="266" y="68"/>
                    <a:pt x="227" y="44"/>
                    <a:pt x="184" y="44"/>
                  </a:cubicBezTo>
                  <a:cubicBezTo>
                    <a:pt x="182" y="44"/>
                    <a:pt x="180" y="44"/>
                    <a:pt x="178" y="44"/>
                  </a:cubicBezTo>
                  <a:cubicBezTo>
                    <a:pt x="166" y="18"/>
                    <a:pt x="140" y="0"/>
                    <a:pt x="109" y="0"/>
                  </a:cubicBezTo>
                  <a:cubicBezTo>
                    <a:pt x="67" y="0"/>
                    <a:pt x="33" y="34"/>
                    <a:pt x="33" y="76"/>
                  </a:cubicBezTo>
                  <a:cubicBezTo>
                    <a:pt x="33" y="83"/>
                    <a:pt x="34" y="91"/>
                    <a:pt x="36" y="98"/>
                  </a:cubicBezTo>
                  <a:cubicBezTo>
                    <a:pt x="14" y="114"/>
                    <a:pt x="0" y="141"/>
                    <a:pt x="0" y="171"/>
                  </a:cubicBezTo>
                  <a:cubicBezTo>
                    <a:pt x="0" y="221"/>
                    <a:pt x="41" y="263"/>
                    <a:pt x="92" y="263"/>
                  </a:cubicBezTo>
                  <a:cubicBezTo>
                    <a:pt x="105" y="263"/>
                    <a:pt x="118" y="260"/>
                    <a:pt x="130" y="254"/>
                  </a:cubicBezTo>
                  <a:cubicBezTo>
                    <a:pt x="147" y="263"/>
                    <a:pt x="165" y="268"/>
                    <a:pt x="184" y="268"/>
                  </a:cubicBezTo>
                  <a:cubicBezTo>
                    <a:pt x="210" y="268"/>
                    <a:pt x="234" y="260"/>
                    <a:pt x="254" y="244"/>
                  </a:cubicBezTo>
                  <a:cubicBezTo>
                    <a:pt x="255" y="244"/>
                    <a:pt x="255" y="244"/>
                    <a:pt x="256" y="244"/>
                  </a:cubicBezTo>
                  <a:cubicBezTo>
                    <a:pt x="296" y="244"/>
                    <a:pt x="328" y="212"/>
                    <a:pt x="328" y="172"/>
                  </a:cubicBezTo>
                  <a:cubicBezTo>
                    <a:pt x="328" y="143"/>
                    <a:pt x="311" y="117"/>
                    <a:pt x="285" y="106"/>
                  </a:cubicBezTo>
                  <a:close/>
                  <a:moveTo>
                    <a:pt x="256" y="212"/>
                  </a:moveTo>
                  <a:cubicBezTo>
                    <a:pt x="254" y="212"/>
                    <a:pt x="253" y="212"/>
                    <a:pt x="251" y="212"/>
                  </a:cubicBezTo>
                  <a:cubicBezTo>
                    <a:pt x="243" y="211"/>
                    <a:pt x="243" y="211"/>
                    <a:pt x="243" y="211"/>
                  </a:cubicBezTo>
                  <a:cubicBezTo>
                    <a:pt x="238" y="216"/>
                    <a:pt x="238" y="216"/>
                    <a:pt x="238" y="216"/>
                  </a:cubicBezTo>
                  <a:cubicBezTo>
                    <a:pt x="223" y="229"/>
                    <a:pt x="204" y="236"/>
                    <a:pt x="184" y="236"/>
                  </a:cubicBezTo>
                  <a:cubicBezTo>
                    <a:pt x="168" y="236"/>
                    <a:pt x="153" y="231"/>
                    <a:pt x="140" y="223"/>
                  </a:cubicBezTo>
                  <a:cubicBezTo>
                    <a:pt x="131" y="217"/>
                    <a:pt x="131" y="217"/>
                    <a:pt x="131" y="217"/>
                  </a:cubicBezTo>
                  <a:cubicBezTo>
                    <a:pt x="123" y="222"/>
                    <a:pt x="123" y="222"/>
                    <a:pt x="123" y="222"/>
                  </a:cubicBezTo>
                  <a:cubicBezTo>
                    <a:pt x="113" y="228"/>
                    <a:pt x="103" y="231"/>
                    <a:pt x="92" y="231"/>
                  </a:cubicBezTo>
                  <a:cubicBezTo>
                    <a:pt x="59" y="231"/>
                    <a:pt x="32" y="204"/>
                    <a:pt x="32" y="171"/>
                  </a:cubicBezTo>
                  <a:cubicBezTo>
                    <a:pt x="32" y="138"/>
                    <a:pt x="59" y="111"/>
                    <a:pt x="92" y="111"/>
                  </a:cubicBezTo>
                  <a:cubicBezTo>
                    <a:pt x="96" y="111"/>
                    <a:pt x="101" y="111"/>
                    <a:pt x="105" y="112"/>
                  </a:cubicBezTo>
                  <a:cubicBezTo>
                    <a:pt x="115" y="114"/>
                    <a:pt x="115" y="114"/>
                    <a:pt x="115" y="114"/>
                  </a:cubicBezTo>
                  <a:cubicBezTo>
                    <a:pt x="121" y="107"/>
                    <a:pt x="121" y="107"/>
                    <a:pt x="121" y="107"/>
                  </a:cubicBezTo>
                  <a:cubicBezTo>
                    <a:pt x="137" y="87"/>
                    <a:pt x="160" y="76"/>
                    <a:pt x="184" y="76"/>
                  </a:cubicBezTo>
                  <a:cubicBezTo>
                    <a:pt x="217" y="76"/>
                    <a:pt x="246" y="95"/>
                    <a:pt x="258" y="125"/>
                  </a:cubicBezTo>
                  <a:cubicBezTo>
                    <a:pt x="261" y="132"/>
                    <a:pt x="261" y="132"/>
                    <a:pt x="261" y="132"/>
                  </a:cubicBezTo>
                  <a:cubicBezTo>
                    <a:pt x="268" y="134"/>
                    <a:pt x="268" y="134"/>
                    <a:pt x="268" y="134"/>
                  </a:cubicBezTo>
                  <a:cubicBezTo>
                    <a:pt x="285" y="139"/>
                    <a:pt x="296" y="154"/>
                    <a:pt x="296" y="172"/>
                  </a:cubicBezTo>
                  <a:cubicBezTo>
                    <a:pt x="296" y="194"/>
                    <a:pt x="278" y="212"/>
                    <a:pt x="256" y="2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4" name="Freeform 26"/>
            <p:cNvSpPr>
              <a:spLocks/>
            </p:cNvSpPr>
            <p:nvPr/>
          </p:nvSpPr>
          <p:spPr bwMode="auto">
            <a:xfrm>
              <a:off x="504825" y="3175"/>
              <a:ext cx="120650" cy="182563"/>
            </a:xfrm>
            <a:custGeom>
              <a:avLst/>
              <a:gdLst>
                <a:gd name="T0" fmla="*/ 16 w 32"/>
                <a:gd name="T1" fmla="*/ 48 h 48"/>
                <a:gd name="T2" fmla="*/ 16 w 32"/>
                <a:gd name="T3" fmla="*/ 48 h 48"/>
                <a:gd name="T4" fmla="*/ 16 w 32"/>
                <a:gd name="T5" fmla="*/ 48 h 48"/>
                <a:gd name="T6" fmla="*/ 16 w 32"/>
                <a:gd name="T7" fmla="*/ 48 h 48"/>
                <a:gd name="T8" fmla="*/ 16 w 32"/>
                <a:gd name="T9" fmla="*/ 48 h 48"/>
                <a:gd name="T10" fmla="*/ 32 w 32"/>
                <a:gd name="T11" fmla="*/ 32 h 48"/>
                <a:gd name="T12" fmla="*/ 16 w 32"/>
                <a:gd name="T13" fmla="*/ 0 h 48"/>
                <a:gd name="T14" fmla="*/ 16 w 32"/>
                <a:gd name="T15" fmla="*/ 0 h 48"/>
                <a:gd name="T16" fmla="*/ 16 w 32"/>
                <a:gd name="T17" fmla="*/ 0 h 48"/>
                <a:gd name="T18" fmla="*/ 16 w 32"/>
                <a:gd name="T19" fmla="*/ 0 h 48"/>
                <a:gd name="T20" fmla="*/ 16 w 32"/>
                <a:gd name="T21" fmla="*/ 0 h 48"/>
                <a:gd name="T22" fmla="*/ 0 w 32"/>
                <a:gd name="T23" fmla="*/ 32 h 48"/>
                <a:gd name="T24" fmla="*/ 16 w 32"/>
                <a:gd name="T25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" h="48">
                  <a:moveTo>
                    <a:pt x="16" y="48"/>
                  </a:moveTo>
                  <a:cubicBezTo>
                    <a:pt x="16" y="48"/>
                    <a:pt x="16" y="48"/>
                    <a:pt x="16" y="48"/>
                  </a:cubicBezTo>
                  <a:cubicBezTo>
                    <a:pt x="16" y="48"/>
                    <a:pt x="16" y="48"/>
                    <a:pt x="16" y="48"/>
                  </a:cubicBezTo>
                  <a:cubicBezTo>
                    <a:pt x="16" y="48"/>
                    <a:pt x="16" y="48"/>
                    <a:pt x="16" y="48"/>
                  </a:cubicBezTo>
                  <a:cubicBezTo>
                    <a:pt x="16" y="48"/>
                    <a:pt x="16" y="48"/>
                    <a:pt x="16" y="48"/>
                  </a:cubicBezTo>
                  <a:cubicBezTo>
                    <a:pt x="23" y="48"/>
                    <a:pt x="32" y="43"/>
                    <a:pt x="32" y="32"/>
                  </a:cubicBezTo>
                  <a:cubicBezTo>
                    <a:pt x="32" y="15"/>
                    <a:pt x="18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4" y="0"/>
                    <a:pt x="0" y="15"/>
                    <a:pt x="0" y="32"/>
                  </a:cubicBezTo>
                  <a:cubicBezTo>
                    <a:pt x="0" y="43"/>
                    <a:pt x="9" y="48"/>
                    <a:pt x="16" y="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5" name="Freeform 27"/>
            <p:cNvSpPr>
              <a:spLocks/>
            </p:cNvSpPr>
            <p:nvPr/>
          </p:nvSpPr>
          <p:spPr bwMode="auto">
            <a:xfrm>
              <a:off x="4763" y="503238"/>
              <a:ext cx="182562" cy="120650"/>
            </a:xfrm>
            <a:custGeom>
              <a:avLst/>
              <a:gdLst>
                <a:gd name="T0" fmla="*/ 48 w 48"/>
                <a:gd name="T1" fmla="*/ 16 h 32"/>
                <a:gd name="T2" fmla="*/ 48 w 48"/>
                <a:gd name="T3" fmla="*/ 16 h 32"/>
                <a:gd name="T4" fmla="*/ 48 w 48"/>
                <a:gd name="T5" fmla="*/ 16 h 32"/>
                <a:gd name="T6" fmla="*/ 48 w 48"/>
                <a:gd name="T7" fmla="*/ 16 h 32"/>
                <a:gd name="T8" fmla="*/ 48 w 48"/>
                <a:gd name="T9" fmla="*/ 16 h 32"/>
                <a:gd name="T10" fmla="*/ 32 w 48"/>
                <a:gd name="T11" fmla="*/ 0 h 32"/>
                <a:gd name="T12" fmla="*/ 0 w 48"/>
                <a:gd name="T13" fmla="*/ 16 h 32"/>
                <a:gd name="T14" fmla="*/ 0 w 48"/>
                <a:gd name="T15" fmla="*/ 16 h 32"/>
                <a:gd name="T16" fmla="*/ 0 w 48"/>
                <a:gd name="T17" fmla="*/ 16 h 32"/>
                <a:gd name="T18" fmla="*/ 0 w 48"/>
                <a:gd name="T19" fmla="*/ 16 h 32"/>
                <a:gd name="T20" fmla="*/ 0 w 48"/>
                <a:gd name="T21" fmla="*/ 16 h 32"/>
                <a:gd name="T22" fmla="*/ 32 w 48"/>
                <a:gd name="T23" fmla="*/ 32 h 32"/>
                <a:gd name="T24" fmla="*/ 48 w 48"/>
                <a:gd name="T25" fmla="*/ 1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8" h="32">
                  <a:moveTo>
                    <a:pt x="48" y="16"/>
                  </a:moveTo>
                  <a:cubicBezTo>
                    <a:pt x="48" y="16"/>
                    <a:pt x="48" y="16"/>
                    <a:pt x="48" y="16"/>
                  </a:cubicBezTo>
                  <a:cubicBezTo>
                    <a:pt x="48" y="16"/>
                    <a:pt x="48" y="16"/>
                    <a:pt x="48" y="16"/>
                  </a:cubicBezTo>
                  <a:cubicBezTo>
                    <a:pt x="48" y="16"/>
                    <a:pt x="48" y="16"/>
                    <a:pt x="48" y="16"/>
                  </a:cubicBezTo>
                  <a:cubicBezTo>
                    <a:pt x="48" y="16"/>
                    <a:pt x="48" y="16"/>
                    <a:pt x="48" y="16"/>
                  </a:cubicBezTo>
                  <a:cubicBezTo>
                    <a:pt x="48" y="9"/>
                    <a:pt x="44" y="0"/>
                    <a:pt x="32" y="0"/>
                  </a:cubicBezTo>
                  <a:cubicBezTo>
                    <a:pt x="15" y="0"/>
                    <a:pt x="1" y="14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" y="17"/>
                    <a:pt x="15" y="32"/>
                    <a:pt x="32" y="32"/>
                  </a:cubicBezTo>
                  <a:cubicBezTo>
                    <a:pt x="44" y="32"/>
                    <a:pt x="48" y="23"/>
                    <a:pt x="48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6" name="Freeform 28"/>
            <p:cNvSpPr>
              <a:spLocks/>
            </p:cNvSpPr>
            <p:nvPr/>
          </p:nvSpPr>
          <p:spPr bwMode="auto">
            <a:xfrm>
              <a:off x="803275" y="161925"/>
              <a:ext cx="161925" cy="163513"/>
            </a:xfrm>
            <a:custGeom>
              <a:avLst/>
              <a:gdLst>
                <a:gd name="T0" fmla="*/ 8 w 43"/>
                <a:gd name="T1" fmla="*/ 35 h 43"/>
                <a:gd name="T2" fmla="*/ 8 w 43"/>
                <a:gd name="T3" fmla="*/ 35 h 43"/>
                <a:gd name="T4" fmla="*/ 8 w 43"/>
                <a:gd name="T5" fmla="*/ 35 h 43"/>
                <a:gd name="T6" fmla="*/ 8 w 43"/>
                <a:gd name="T7" fmla="*/ 35 h 43"/>
                <a:gd name="T8" fmla="*/ 30 w 43"/>
                <a:gd name="T9" fmla="*/ 35 h 43"/>
                <a:gd name="T10" fmla="*/ 42 w 43"/>
                <a:gd name="T11" fmla="*/ 1 h 43"/>
                <a:gd name="T12" fmla="*/ 42 w 43"/>
                <a:gd name="T13" fmla="*/ 1 h 43"/>
                <a:gd name="T14" fmla="*/ 42 w 43"/>
                <a:gd name="T15" fmla="*/ 1 h 43"/>
                <a:gd name="T16" fmla="*/ 42 w 43"/>
                <a:gd name="T17" fmla="*/ 1 h 43"/>
                <a:gd name="T18" fmla="*/ 42 w 43"/>
                <a:gd name="T19" fmla="*/ 1 h 43"/>
                <a:gd name="T20" fmla="*/ 8 w 43"/>
                <a:gd name="T21" fmla="*/ 12 h 43"/>
                <a:gd name="T22" fmla="*/ 8 w 43"/>
                <a:gd name="T23" fmla="*/ 35 h 43"/>
                <a:gd name="T24" fmla="*/ 8 w 43"/>
                <a:gd name="T25" fmla="*/ 3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43">
                  <a:moveTo>
                    <a:pt x="8" y="35"/>
                  </a:moveTo>
                  <a:cubicBezTo>
                    <a:pt x="8" y="35"/>
                    <a:pt x="8" y="35"/>
                    <a:pt x="8" y="35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13" y="40"/>
                    <a:pt x="22" y="43"/>
                    <a:pt x="30" y="35"/>
                  </a:cubicBezTo>
                  <a:cubicBezTo>
                    <a:pt x="42" y="23"/>
                    <a:pt x="43" y="3"/>
                    <a:pt x="42" y="1"/>
                  </a:cubicBezTo>
                  <a:cubicBezTo>
                    <a:pt x="42" y="1"/>
                    <a:pt x="42" y="1"/>
                    <a:pt x="42" y="1"/>
                  </a:cubicBezTo>
                  <a:cubicBezTo>
                    <a:pt x="42" y="1"/>
                    <a:pt x="42" y="1"/>
                    <a:pt x="42" y="1"/>
                  </a:cubicBezTo>
                  <a:cubicBezTo>
                    <a:pt x="42" y="1"/>
                    <a:pt x="42" y="1"/>
                    <a:pt x="42" y="1"/>
                  </a:cubicBezTo>
                  <a:cubicBezTo>
                    <a:pt x="42" y="1"/>
                    <a:pt x="42" y="1"/>
                    <a:pt x="42" y="1"/>
                  </a:cubicBezTo>
                  <a:cubicBezTo>
                    <a:pt x="40" y="0"/>
                    <a:pt x="20" y="0"/>
                    <a:pt x="8" y="12"/>
                  </a:cubicBezTo>
                  <a:cubicBezTo>
                    <a:pt x="0" y="21"/>
                    <a:pt x="3" y="30"/>
                    <a:pt x="8" y="35"/>
                  </a:cubicBezTo>
                  <a:cubicBezTo>
                    <a:pt x="8" y="35"/>
                    <a:pt x="8" y="35"/>
                    <a:pt x="8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7" name="Freeform 29"/>
            <p:cNvSpPr>
              <a:spLocks/>
            </p:cNvSpPr>
            <p:nvPr/>
          </p:nvSpPr>
          <p:spPr bwMode="auto">
            <a:xfrm>
              <a:off x="168275" y="161925"/>
              <a:ext cx="161925" cy="163513"/>
            </a:xfrm>
            <a:custGeom>
              <a:avLst/>
              <a:gdLst>
                <a:gd name="T0" fmla="*/ 34 w 43"/>
                <a:gd name="T1" fmla="*/ 35 h 43"/>
                <a:gd name="T2" fmla="*/ 34 w 43"/>
                <a:gd name="T3" fmla="*/ 35 h 43"/>
                <a:gd name="T4" fmla="*/ 34 w 43"/>
                <a:gd name="T5" fmla="*/ 35 h 43"/>
                <a:gd name="T6" fmla="*/ 34 w 43"/>
                <a:gd name="T7" fmla="*/ 35 h 43"/>
                <a:gd name="T8" fmla="*/ 34 w 43"/>
                <a:gd name="T9" fmla="*/ 35 h 43"/>
                <a:gd name="T10" fmla="*/ 34 w 43"/>
                <a:gd name="T11" fmla="*/ 12 h 43"/>
                <a:gd name="T12" fmla="*/ 0 w 43"/>
                <a:gd name="T13" fmla="*/ 1 h 43"/>
                <a:gd name="T14" fmla="*/ 0 w 43"/>
                <a:gd name="T15" fmla="*/ 1 h 43"/>
                <a:gd name="T16" fmla="*/ 0 w 43"/>
                <a:gd name="T17" fmla="*/ 1 h 43"/>
                <a:gd name="T18" fmla="*/ 0 w 43"/>
                <a:gd name="T19" fmla="*/ 1 h 43"/>
                <a:gd name="T20" fmla="*/ 0 w 43"/>
                <a:gd name="T21" fmla="*/ 1 h 43"/>
                <a:gd name="T22" fmla="*/ 12 w 43"/>
                <a:gd name="T23" fmla="*/ 35 h 43"/>
                <a:gd name="T24" fmla="*/ 34 w 43"/>
                <a:gd name="T25" fmla="*/ 3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43">
                  <a:moveTo>
                    <a:pt x="34" y="35"/>
                  </a:moveTo>
                  <a:cubicBezTo>
                    <a:pt x="34" y="35"/>
                    <a:pt x="34" y="35"/>
                    <a:pt x="34" y="35"/>
                  </a:cubicBezTo>
                  <a:cubicBezTo>
                    <a:pt x="34" y="35"/>
                    <a:pt x="34" y="35"/>
                    <a:pt x="34" y="35"/>
                  </a:cubicBezTo>
                  <a:cubicBezTo>
                    <a:pt x="34" y="35"/>
                    <a:pt x="34" y="35"/>
                    <a:pt x="34" y="35"/>
                  </a:cubicBezTo>
                  <a:cubicBezTo>
                    <a:pt x="34" y="35"/>
                    <a:pt x="34" y="35"/>
                    <a:pt x="34" y="35"/>
                  </a:cubicBezTo>
                  <a:cubicBezTo>
                    <a:pt x="39" y="30"/>
                    <a:pt x="43" y="21"/>
                    <a:pt x="34" y="12"/>
                  </a:cubicBezTo>
                  <a:cubicBezTo>
                    <a:pt x="22" y="0"/>
                    <a:pt x="2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3"/>
                    <a:pt x="0" y="23"/>
                    <a:pt x="12" y="35"/>
                  </a:cubicBezTo>
                  <a:cubicBezTo>
                    <a:pt x="20" y="43"/>
                    <a:pt x="29" y="40"/>
                    <a:pt x="34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70" name="Oval 69"/>
          <p:cNvSpPr/>
          <p:nvPr/>
        </p:nvSpPr>
        <p:spPr>
          <a:xfrm>
            <a:off x="6255745" y="1261939"/>
            <a:ext cx="4055673" cy="4055673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330200" dist="431800" dir="5400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84" name="Oval 83"/>
          <p:cNvSpPr/>
          <p:nvPr/>
        </p:nvSpPr>
        <p:spPr>
          <a:xfrm>
            <a:off x="5172009" y="1789008"/>
            <a:ext cx="287473" cy="287473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5" name="Freeform 5"/>
          <p:cNvSpPr>
            <a:spLocks/>
          </p:cNvSpPr>
          <p:nvPr/>
        </p:nvSpPr>
        <p:spPr bwMode="auto">
          <a:xfrm>
            <a:off x="10922361" y="2612106"/>
            <a:ext cx="382021" cy="336431"/>
          </a:xfrm>
          <a:custGeom>
            <a:avLst/>
            <a:gdLst>
              <a:gd name="T0" fmla="*/ 221 w 442"/>
              <a:gd name="T1" fmla="*/ 311 h 421"/>
              <a:gd name="T2" fmla="*/ 442 w 442"/>
              <a:gd name="T3" fmla="*/ 421 h 421"/>
              <a:gd name="T4" fmla="*/ 442 w 442"/>
              <a:gd name="T5" fmla="*/ 0 h 421"/>
              <a:gd name="T6" fmla="*/ 0 w 442"/>
              <a:gd name="T7" fmla="*/ 0 h 421"/>
              <a:gd name="T8" fmla="*/ 0 w 442"/>
              <a:gd name="T9" fmla="*/ 421 h 421"/>
              <a:gd name="T10" fmla="*/ 221 w 442"/>
              <a:gd name="T11" fmla="*/ 311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2" h="421">
                <a:moveTo>
                  <a:pt x="221" y="311"/>
                </a:moveTo>
                <a:lnTo>
                  <a:pt x="442" y="421"/>
                </a:lnTo>
                <a:lnTo>
                  <a:pt x="442" y="0"/>
                </a:lnTo>
                <a:lnTo>
                  <a:pt x="0" y="0"/>
                </a:lnTo>
                <a:lnTo>
                  <a:pt x="0" y="421"/>
                </a:lnTo>
                <a:lnTo>
                  <a:pt x="221" y="31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id-ID" sz="12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0</a:t>
            </a:r>
            <a:r>
              <a:rPr lang="ru-RU" sz="12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2</a:t>
            </a:r>
            <a:endParaRPr lang="id-ID" sz="1351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7" name="Rectangle 82"/>
          <p:cNvSpPr/>
          <p:nvPr/>
        </p:nvSpPr>
        <p:spPr>
          <a:xfrm>
            <a:off x="2432533" y="4270228"/>
            <a:ext cx="36688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ru-RU" sz="12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Количество аварий </a:t>
            </a:r>
            <a:r>
              <a:rPr lang="ru-RU" sz="16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0,16</a:t>
            </a:r>
            <a:r>
              <a:rPr lang="ru-RU" sz="12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шт</a:t>
            </a:r>
            <a:r>
              <a:rPr lang="ru-RU" sz="12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/км</a:t>
            </a:r>
          </a:p>
          <a:p>
            <a:pPr algn="ctr">
              <a:lnSpc>
                <a:spcPct val="200000"/>
              </a:lnSpc>
            </a:pPr>
            <a:r>
              <a:rPr lang="ru-RU" sz="16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14-22</a:t>
            </a:r>
            <a:r>
              <a:rPr lang="ru-RU" sz="16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% </a:t>
            </a:r>
            <a:r>
              <a:rPr lang="ru-RU" sz="12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рост потерь тепла с 2012-2015 г. </a:t>
            </a:r>
          </a:p>
          <a:p>
            <a:pPr algn="ctr">
              <a:lnSpc>
                <a:spcPct val="200000"/>
              </a:lnSpc>
            </a:pPr>
            <a:r>
              <a:rPr lang="ru-RU" sz="16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35 </a:t>
            </a:r>
            <a:r>
              <a:rPr lang="ru-RU" sz="16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000 </a:t>
            </a:r>
            <a:r>
              <a:rPr lang="ru-RU" sz="12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м3/год потери </a:t>
            </a:r>
            <a:r>
              <a:rPr lang="ru-RU" sz="12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теплоносителя</a:t>
            </a:r>
            <a:endParaRPr lang="ru-RU" sz="1200" b="1" dirty="0">
              <a:solidFill>
                <a:schemeClr val="bg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8" name="Rectangle 82"/>
          <p:cNvSpPr/>
          <p:nvPr/>
        </p:nvSpPr>
        <p:spPr>
          <a:xfrm>
            <a:off x="10458750" y="718028"/>
            <a:ext cx="1333249" cy="19057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6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10</a:t>
            </a:r>
            <a:r>
              <a:rPr lang="ru-RU" sz="12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угольных </a:t>
            </a:r>
          </a:p>
          <a:p>
            <a:pPr algn="ctr">
              <a:lnSpc>
                <a:spcPct val="150000"/>
              </a:lnSpc>
            </a:pPr>
            <a:r>
              <a:rPr lang="ru-RU" sz="12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котельных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21 – 54%</a:t>
            </a:r>
          </a:p>
          <a:p>
            <a:pPr algn="ctr">
              <a:lnSpc>
                <a:spcPct val="150000"/>
              </a:lnSpc>
            </a:pPr>
            <a:r>
              <a:rPr lang="ru-RU" sz="12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эффективность  </a:t>
            </a:r>
          </a:p>
          <a:p>
            <a:pPr algn="ctr">
              <a:lnSpc>
                <a:spcPct val="150000"/>
              </a:lnSpc>
            </a:pPr>
            <a:r>
              <a:rPr lang="ru-RU" sz="12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использования </a:t>
            </a:r>
          </a:p>
          <a:p>
            <a:pPr algn="ctr">
              <a:lnSpc>
                <a:spcPct val="150000"/>
              </a:lnSpc>
            </a:pPr>
            <a:r>
              <a:rPr lang="ru-RU" sz="12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топлива</a:t>
            </a:r>
            <a:endParaRPr lang="ru-RU" sz="1200" b="1" dirty="0">
              <a:solidFill>
                <a:schemeClr val="bg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9" name="Rectangle 82"/>
          <p:cNvSpPr/>
          <p:nvPr/>
        </p:nvSpPr>
        <p:spPr>
          <a:xfrm>
            <a:off x="5542014" y="337433"/>
            <a:ext cx="121020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60%</a:t>
            </a:r>
          </a:p>
          <a:p>
            <a:pPr algn="ctr">
              <a:lnSpc>
                <a:spcPct val="150000"/>
              </a:lnSpc>
            </a:pPr>
            <a:r>
              <a:rPr lang="ru-RU" sz="12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средний износ </a:t>
            </a:r>
          </a:p>
          <a:p>
            <a:pPr algn="ctr">
              <a:lnSpc>
                <a:spcPct val="150000"/>
              </a:lnSpc>
            </a:pPr>
            <a:r>
              <a:rPr lang="ru-RU" sz="12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теплосетей</a:t>
            </a:r>
          </a:p>
          <a:p>
            <a:pPr algn="ctr"/>
            <a:endParaRPr lang="ru-RU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90" name="Rectangle 82"/>
          <p:cNvSpPr/>
          <p:nvPr/>
        </p:nvSpPr>
        <p:spPr>
          <a:xfrm>
            <a:off x="6415260" y="2088718"/>
            <a:ext cx="3752629" cy="32932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ru-RU" sz="12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Тариф </a:t>
            </a:r>
            <a:r>
              <a:rPr lang="ru-RU" sz="16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1593</a:t>
            </a:r>
            <a:r>
              <a:rPr lang="ru-RU" sz="12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руб./Гкал в 2015 году</a:t>
            </a:r>
          </a:p>
          <a:p>
            <a:pPr algn="ctr">
              <a:lnSpc>
                <a:spcPct val="200000"/>
              </a:lnSpc>
            </a:pPr>
            <a:r>
              <a:rPr lang="ru-RU" sz="12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Себестоимость производства </a:t>
            </a:r>
            <a:r>
              <a:rPr lang="ru-RU" sz="16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1981 </a:t>
            </a:r>
            <a:r>
              <a:rPr lang="ru-RU" sz="12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руб./Гкал</a:t>
            </a:r>
          </a:p>
          <a:p>
            <a:pPr algn="ctr">
              <a:lnSpc>
                <a:spcPct val="200000"/>
              </a:lnSpc>
            </a:pPr>
            <a:r>
              <a:rPr lang="ru-RU" sz="12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Удельный расход </a:t>
            </a:r>
            <a:r>
              <a:rPr lang="ru-RU" sz="16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280 </a:t>
            </a:r>
            <a:r>
              <a:rPr lang="ru-RU" sz="12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кг условного топлива/Гкал  </a:t>
            </a:r>
          </a:p>
          <a:p>
            <a:pPr algn="ctr">
              <a:lnSpc>
                <a:spcPct val="200000"/>
              </a:lnSpc>
            </a:pPr>
            <a:r>
              <a:rPr lang="ru-RU" sz="12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Удельный </a:t>
            </a:r>
            <a:r>
              <a:rPr lang="ru-RU" sz="12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расход электроэнергии </a:t>
            </a:r>
            <a:r>
              <a:rPr lang="ru-RU" sz="16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58</a:t>
            </a:r>
            <a:r>
              <a:rPr lang="ru-RU" sz="12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квт/ч</a:t>
            </a:r>
          </a:p>
          <a:p>
            <a:pPr algn="ctr">
              <a:lnSpc>
                <a:spcPct val="200000"/>
              </a:lnSpc>
            </a:pPr>
            <a:r>
              <a:rPr lang="ru-RU" sz="16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60</a:t>
            </a:r>
            <a:r>
              <a:rPr lang="ru-RU" sz="16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%</a:t>
            </a:r>
            <a:r>
              <a:rPr lang="ru-RU" sz="12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насосного оборудования </a:t>
            </a:r>
            <a:r>
              <a:rPr lang="ru-RU" sz="12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отработало </a:t>
            </a:r>
          </a:p>
          <a:p>
            <a:pPr algn="ctr">
              <a:lnSpc>
                <a:spcPct val="200000"/>
              </a:lnSpc>
            </a:pPr>
            <a:r>
              <a:rPr lang="ru-RU" sz="12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нормативный </a:t>
            </a:r>
            <a:r>
              <a:rPr lang="ru-RU" sz="1200" b="1" dirty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срок эксплуатации </a:t>
            </a:r>
          </a:p>
          <a:p>
            <a:pPr algn="ctr">
              <a:lnSpc>
                <a:spcPct val="200000"/>
              </a:lnSpc>
            </a:pPr>
            <a:r>
              <a:rPr lang="ru-RU" sz="1200" b="1" dirty="0" smtClean="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endParaRPr lang="ru-RU" sz="1200" b="1" dirty="0">
              <a:solidFill>
                <a:schemeClr val="bg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91" name="Freeform 33"/>
          <p:cNvSpPr>
            <a:spLocks noEditPoints="1"/>
          </p:cNvSpPr>
          <p:nvPr/>
        </p:nvSpPr>
        <p:spPr bwMode="auto">
          <a:xfrm>
            <a:off x="7902359" y="1524000"/>
            <a:ext cx="716165" cy="552482"/>
          </a:xfrm>
          <a:custGeom>
            <a:avLst/>
            <a:gdLst>
              <a:gd name="T0" fmla="*/ 211 w 214"/>
              <a:gd name="T1" fmla="*/ 26 h 189"/>
              <a:gd name="T2" fmla="*/ 193 w 214"/>
              <a:gd name="T3" fmla="*/ 7 h 189"/>
              <a:gd name="T4" fmla="*/ 183 w 214"/>
              <a:gd name="T5" fmla="*/ 7 h 189"/>
              <a:gd name="T6" fmla="*/ 181 w 214"/>
              <a:gd name="T7" fmla="*/ 13 h 189"/>
              <a:gd name="T8" fmla="*/ 177 w 214"/>
              <a:gd name="T9" fmla="*/ 14 h 189"/>
              <a:gd name="T10" fmla="*/ 177 w 214"/>
              <a:gd name="T11" fmla="*/ 14 h 189"/>
              <a:gd name="T12" fmla="*/ 129 w 214"/>
              <a:gd name="T13" fmla="*/ 63 h 189"/>
              <a:gd name="T14" fmla="*/ 126 w 214"/>
              <a:gd name="T15" fmla="*/ 75 h 189"/>
              <a:gd name="T16" fmla="*/ 131 w 214"/>
              <a:gd name="T17" fmla="*/ 80 h 189"/>
              <a:gd name="T18" fmla="*/ 131 w 214"/>
              <a:gd name="T19" fmla="*/ 80 h 189"/>
              <a:gd name="T20" fmla="*/ 131 w 214"/>
              <a:gd name="T21" fmla="*/ 81 h 189"/>
              <a:gd name="T22" fmla="*/ 121 w 214"/>
              <a:gd name="T23" fmla="*/ 92 h 189"/>
              <a:gd name="T24" fmla="*/ 85 w 214"/>
              <a:gd name="T25" fmla="*/ 56 h 189"/>
              <a:gd name="T26" fmla="*/ 74 w 214"/>
              <a:gd name="T27" fmla="*/ 15 h 189"/>
              <a:gd name="T28" fmla="*/ 34 w 214"/>
              <a:gd name="T29" fmla="*/ 4 h 189"/>
              <a:gd name="T30" fmla="*/ 57 w 214"/>
              <a:gd name="T31" fmla="*/ 28 h 189"/>
              <a:gd name="T32" fmla="*/ 51 w 214"/>
              <a:gd name="T33" fmla="*/ 52 h 189"/>
              <a:gd name="T34" fmla="*/ 28 w 214"/>
              <a:gd name="T35" fmla="*/ 58 h 189"/>
              <a:gd name="T36" fmla="*/ 4 w 214"/>
              <a:gd name="T37" fmla="*/ 34 h 189"/>
              <a:gd name="T38" fmla="*/ 15 w 214"/>
              <a:gd name="T39" fmla="*/ 75 h 189"/>
              <a:gd name="T40" fmla="*/ 58 w 214"/>
              <a:gd name="T41" fmla="*/ 85 h 189"/>
              <a:gd name="T42" fmla="*/ 58 w 214"/>
              <a:gd name="T43" fmla="*/ 85 h 189"/>
              <a:gd name="T44" fmla="*/ 92 w 214"/>
              <a:gd name="T45" fmla="*/ 120 h 189"/>
              <a:gd name="T46" fmla="*/ 60 w 214"/>
              <a:gd name="T47" fmla="*/ 153 h 189"/>
              <a:gd name="T48" fmla="*/ 58 w 214"/>
              <a:gd name="T49" fmla="*/ 151 h 189"/>
              <a:gd name="T50" fmla="*/ 49 w 214"/>
              <a:gd name="T51" fmla="*/ 158 h 189"/>
              <a:gd name="T52" fmla="*/ 33 w 214"/>
              <a:gd name="T53" fmla="*/ 183 h 189"/>
              <a:gd name="T54" fmla="*/ 37 w 214"/>
              <a:gd name="T55" fmla="*/ 187 h 189"/>
              <a:gd name="T56" fmla="*/ 61 w 214"/>
              <a:gd name="T57" fmla="*/ 171 h 189"/>
              <a:gd name="T58" fmla="*/ 69 w 214"/>
              <a:gd name="T59" fmla="*/ 162 h 189"/>
              <a:gd name="T60" fmla="*/ 67 w 214"/>
              <a:gd name="T61" fmla="*/ 160 h 189"/>
              <a:gd name="T62" fmla="*/ 100 w 214"/>
              <a:gd name="T63" fmla="*/ 127 h 189"/>
              <a:gd name="T64" fmla="*/ 156 w 214"/>
              <a:gd name="T65" fmla="*/ 184 h 189"/>
              <a:gd name="T66" fmla="*/ 170 w 214"/>
              <a:gd name="T67" fmla="*/ 189 h 189"/>
              <a:gd name="T68" fmla="*/ 184 w 214"/>
              <a:gd name="T69" fmla="*/ 184 h 189"/>
              <a:gd name="T70" fmla="*/ 184 w 214"/>
              <a:gd name="T71" fmla="*/ 155 h 189"/>
              <a:gd name="T72" fmla="*/ 128 w 214"/>
              <a:gd name="T73" fmla="*/ 99 h 189"/>
              <a:gd name="T74" fmla="*/ 139 w 214"/>
              <a:gd name="T75" fmla="*/ 89 h 189"/>
              <a:gd name="T76" fmla="*/ 143 w 214"/>
              <a:gd name="T77" fmla="*/ 93 h 189"/>
              <a:gd name="T78" fmla="*/ 156 w 214"/>
              <a:gd name="T79" fmla="*/ 90 h 189"/>
              <a:gd name="T80" fmla="*/ 204 w 214"/>
              <a:gd name="T81" fmla="*/ 42 h 189"/>
              <a:gd name="T82" fmla="*/ 205 w 214"/>
              <a:gd name="T83" fmla="*/ 41 h 189"/>
              <a:gd name="T84" fmla="*/ 204 w 214"/>
              <a:gd name="T85" fmla="*/ 41 h 189"/>
              <a:gd name="T86" fmla="*/ 206 w 214"/>
              <a:gd name="T87" fmla="*/ 37 h 189"/>
              <a:gd name="T88" fmla="*/ 211 w 214"/>
              <a:gd name="T89" fmla="*/ 36 h 189"/>
              <a:gd name="T90" fmla="*/ 211 w 214"/>
              <a:gd name="T91" fmla="*/ 26 h 189"/>
              <a:gd name="T92" fmla="*/ 172 w 214"/>
              <a:gd name="T93" fmla="*/ 165 h 189"/>
              <a:gd name="T94" fmla="*/ 180 w 214"/>
              <a:gd name="T95" fmla="*/ 173 h 189"/>
              <a:gd name="T96" fmla="*/ 172 w 214"/>
              <a:gd name="T97" fmla="*/ 180 h 189"/>
              <a:gd name="T98" fmla="*/ 164 w 214"/>
              <a:gd name="T99" fmla="*/ 173 h 189"/>
              <a:gd name="T100" fmla="*/ 172 w 214"/>
              <a:gd name="T101" fmla="*/ 165 h 189"/>
              <a:gd name="T102" fmla="*/ 145 w 214"/>
              <a:gd name="T103" fmla="*/ 66 h 189"/>
              <a:gd name="T104" fmla="*/ 142 w 214"/>
              <a:gd name="T105" fmla="*/ 62 h 189"/>
              <a:gd name="T106" fmla="*/ 178 w 214"/>
              <a:gd name="T107" fmla="*/ 26 h 189"/>
              <a:gd name="T108" fmla="*/ 181 w 214"/>
              <a:gd name="T109" fmla="*/ 29 h 189"/>
              <a:gd name="T110" fmla="*/ 145 w 214"/>
              <a:gd name="T111" fmla="*/ 66 h 189"/>
              <a:gd name="T112" fmla="*/ 156 w 214"/>
              <a:gd name="T113" fmla="*/ 77 h 189"/>
              <a:gd name="T114" fmla="*/ 153 w 214"/>
              <a:gd name="T115" fmla="*/ 74 h 189"/>
              <a:gd name="T116" fmla="*/ 189 w 214"/>
              <a:gd name="T117" fmla="*/ 38 h 189"/>
              <a:gd name="T118" fmla="*/ 193 w 214"/>
              <a:gd name="T119" fmla="*/ 41 h 189"/>
              <a:gd name="T120" fmla="*/ 156 w 214"/>
              <a:gd name="T121" fmla="*/ 77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14" h="189">
                <a:moveTo>
                  <a:pt x="211" y="26"/>
                </a:moveTo>
                <a:cubicBezTo>
                  <a:pt x="193" y="7"/>
                  <a:pt x="193" y="7"/>
                  <a:pt x="193" y="7"/>
                </a:cubicBezTo>
                <a:cubicBezTo>
                  <a:pt x="190" y="5"/>
                  <a:pt x="186" y="5"/>
                  <a:pt x="183" y="7"/>
                </a:cubicBezTo>
                <a:cubicBezTo>
                  <a:pt x="182" y="9"/>
                  <a:pt x="181" y="11"/>
                  <a:pt x="181" y="13"/>
                </a:cubicBezTo>
                <a:cubicBezTo>
                  <a:pt x="180" y="13"/>
                  <a:pt x="179" y="13"/>
                  <a:pt x="177" y="14"/>
                </a:cubicBezTo>
                <a:cubicBezTo>
                  <a:pt x="177" y="14"/>
                  <a:pt x="177" y="14"/>
                  <a:pt x="177" y="14"/>
                </a:cubicBezTo>
                <a:cubicBezTo>
                  <a:pt x="129" y="63"/>
                  <a:pt x="129" y="63"/>
                  <a:pt x="129" y="63"/>
                </a:cubicBezTo>
                <a:cubicBezTo>
                  <a:pt x="129" y="67"/>
                  <a:pt x="128" y="72"/>
                  <a:pt x="126" y="75"/>
                </a:cubicBezTo>
                <a:cubicBezTo>
                  <a:pt x="131" y="80"/>
                  <a:pt x="131" y="80"/>
                  <a:pt x="131" y="80"/>
                </a:cubicBezTo>
                <a:cubicBezTo>
                  <a:pt x="131" y="80"/>
                  <a:pt x="131" y="80"/>
                  <a:pt x="131" y="80"/>
                </a:cubicBezTo>
                <a:cubicBezTo>
                  <a:pt x="131" y="81"/>
                  <a:pt x="131" y="81"/>
                  <a:pt x="131" y="81"/>
                </a:cubicBezTo>
                <a:cubicBezTo>
                  <a:pt x="121" y="92"/>
                  <a:pt x="121" y="92"/>
                  <a:pt x="121" y="92"/>
                </a:cubicBezTo>
                <a:cubicBezTo>
                  <a:pt x="85" y="56"/>
                  <a:pt x="85" y="56"/>
                  <a:pt x="85" y="56"/>
                </a:cubicBezTo>
                <a:cubicBezTo>
                  <a:pt x="89" y="42"/>
                  <a:pt x="86" y="26"/>
                  <a:pt x="74" y="15"/>
                </a:cubicBezTo>
                <a:cubicBezTo>
                  <a:pt x="63" y="4"/>
                  <a:pt x="48" y="0"/>
                  <a:pt x="34" y="4"/>
                </a:cubicBezTo>
                <a:cubicBezTo>
                  <a:pt x="57" y="28"/>
                  <a:pt x="57" y="28"/>
                  <a:pt x="57" y="28"/>
                </a:cubicBezTo>
                <a:cubicBezTo>
                  <a:pt x="51" y="52"/>
                  <a:pt x="51" y="52"/>
                  <a:pt x="51" y="52"/>
                </a:cubicBezTo>
                <a:cubicBezTo>
                  <a:pt x="28" y="58"/>
                  <a:pt x="28" y="58"/>
                  <a:pt x="28" y="58"/>
                </a:cubicBezTo>
                <a:cubicBezTo>
                  <a:pt x="4" y="34"/>
                  <a:pt x="4" y="34"/>
                  <a:pt x="4" y="34"/>
                </a:cubicBezTo>
                <a:cubicBezTo>
                  <a:pt x="0" y="48"/>
                  <a:pt x="4" y="64"/>
                  <a:pt x="15" y="75"/>
                </a:cubicBezTo>
                <a:cubicBezTo>
                  <a:pt x="26" y="86"/>
                  <a:pt x="43" y="90"/>
                  <a:pt x="58" y="85"/>
                </a:cubicBezTo>
                <a:cubicBezTo>
                  <a:pt x="58" y="85"/>
                  <a:pt x="58" y="85"/>
                  <a:pt x="58" y="85"/>
                </a:cubicBezTo>
                <a:cubicBezTo>
                  <a:pt x="92" y="120"/>
                  <a:pt x="92" y="120"/>
                  <a:pt x="92" y="120"/>
                </a:cubicBezTo>
                <a:cubicBezTo>
                  <a:pt x="60" y="153"/>
                  <a:pt x="60" y="153"/>
                  <a:pt x="60" y="153"/>
                </a:cubicBezTo>
                <a:cubicBezTo>
                  <a:pt x="58" y="151"/>
                  <a:pt x="58" y="151"/>
                  <a:pt x="58" y="151"/>
                </a:cubicBezTo>
                <a:cubicBezTo>
                  <a:pt x="49" y="158"/>
                  <a:pt x="49" y="158"/>
                  <a:pt x="49" y="158"/>
                </a:cubicBezTo>
                <a:cubicBezTo>
                  <a:pt x="33" y="183"/>
                  <a:pt x="33" y="183"/>
                  <a:pt x="33" y="183"/>
                </a:cubicBezTo>
                <a:cubicBezTo>
                  <a:pt x="37" y="187"/>
                  <a:pt x="37" y="187"/>
                  <a:pt x="37" y="187"/>
                </a:cubicBezTo>
                <a:cubicBezTo>
                  <a:pt x="61" y="171"/>
                  <a:pt x="61" y="171"/>
                  <a:pt x="61" y="171"/>
                </a:cubicBezTo>
                <a:cubicBezTo>
                  <a:pt x="69" y="162"/>
                  <a:pt x="69" y="162"/>
                  <a:pt x="69" y="162"/>
                </a:cubicBezTo>
                <a:cubicBezTo>
                  <a:pt x="67" y="160"/>
                  <a:pt x="67" y="160"/>
                  <a:pt x="67" y="160"/>
                </a:cubicBezTo>
                <a:cubicBezTo>
                  <a:pt x="100" y="127"/>
                  <a:pt x="100" y="127"/>
                  <a:pt x="100" y="127"/>
                </a:cubicBezTo>
                <a:cubicBezTo>
                  <a:pt x="156" y="184"/>
                  <a:pt x="156" y="184"/>
                  <a:pt x="156" y="184"/>
                </a:cubicBezTo>
                <a:cubicBezTo>
                  <a:pt x="160" y="188"/>
                  <a:pt x="165" y="189"/>
                  <a:pt x="170" y="189"/>
                </a:cubicBezTo>
                <a:cubicBezTo>
                  <a:pt x="175" y="189"/>
                  <a:pt x="180" y="188"/>
                  <a:pt x="184" y="184"/>
                </a:cubicBezTo>
                <a:cubicBezTo>
                  <a:pt x="192" y="176"/>
                  <a:pt x="192" y="163"/>
                  <a:pt x="184" y="155"/>
                </a:cubicBezTo>
                <a:cubicBezTo>
                  <a:pt x="128" y="99"/>
                  <a:pt x="128" y="99"/>
                  <a:pt x="128" y="99"/>
                </a:cubicBezTo>
                <a:cubicBezTo>
                  <a:pt x="139" y="89"/>
                  <a:pt x="139" y="89"/>
                  <a:pt x="139" y="89"/>
                </a:cubicBezTo>
                <a:cubicBezTo>
                  <a:pt x="143" y="93"/>
                  <a:pt x="143" y="93"/>
                  <a:pt x="143" y="93"/>
                </a:cubicBezTo>
                <a:cubicBezTo>
                  <a:pt x="147" y="91"/>
                  <a:pt x="151" y="90"/>
                  <a:pt x="156" y="90"/>
                </a:cubicBezTo>
                <a:cubicBezTo>
                  <a:pt x="204" y="42"/>
                  <a:pt x="204" y="42"/>
                  <a:pt x="204" y="42"/>
                </a:cubicBezTo>
                <a:cubicBezTo>
                  <a:pt x="205" y="41"/>
                  <a:pt x="205" y="41"/>
                  <a:pt x="205" y="41"/>
                </a:cubicBezTo>
                <a:cubicBezTo>
                  <a:pt x="204" y="41"/>
                  <a:pt x="204" y="41"/>
                  <a:pt x="204" y="41"/>
                </a:cubicBezTo>
                <a:cubicBezTo>
                  <a:pt x="205" y="40"/>
                  <a:pt x="206" y="39"/>
                  <a:pt x="206" y="37"/>
                </a:cubicBezTo>
                <a:cubicBezTo>
                  <a:pt x="208" y="38"/>
                  <a:pt x="210" y="37"/>
                  <a:pt x="211" y="36"/>
                </a:cubicBezTo>
                <a:cubicBezTo>
                  <a:pt x="214" y="33"/>
                  <a:pt x="214" y="29"/>
                  <a:pt x="211" y="26"/>
                </a:cubicBezTo>
                <a:moveTo>
                  <a:pt x="172" y="165"/>
                </a:moveTo>
                <a:cubicBezTo>
                  <a:pt x="176" y="165"/>
                  <a:pt x="180" y="168"/>
                  <a:pt x="180" y="173"/>
                </a:cubicBezTo>
                <a:cubicBezTo>
                  <a:pt x="180" y="177"/>
                  <a:pt x="176" y="180"/>
                  <a:pt x="172" y="180"/>
                </a:cubicBezTo>
                <a:cubicBezTo>
                  <a:pt x="168" y="180"/>
                  <a:pt x="164" y="177"/>
                  <a:pt x="164" y="173"/>
                </a:cubicBezTo>
                <a:cubicBezTo>
                  <a:pt x="164" y="168"/>
                  <a:pt x="168" y="165"/>
                  <a:pt x="172" y="165"/>
                </a:cubicBezTo>
                <a:moveTo>
                  <a:pt x="145" y="66"/>
                </a:moveTo>
                <a:cubicBezTo>
                  <a:pt x="142" y="62"/>
                  <a:pt x="142" y="62"/>
                  <a:pt x="142" y="62"/>
                </a:cubicBezTo>
                <a:cubicBezTo>
                  <a:pt x="178" y="26"/>
                  <a:pt x="178" y="26"/>
                  <a:pt x="178" y="26"/>
                </a:cubicBezTo>
                <a:cubicBezTo>
                  <a:pt x="181" y="29"/>
                  <a:pt x="181" y="29"/>
                  <a:pt x="181" y="29"/>
                </a:cubicBezTo>
                <a:lnTo>
                  <a:pt x="145" y="66"/>
                </a:lnTo>
                <a:close/>
                <a:moveTo>
                  <a:pt x="156" y="77"/>
                </a:moveTo>
                <a:cubicBezTo>
                  <a:pt x="153" y="74"/>
                  <a:pt x="153" y="74"/>
                  <a:pt x="153" y="74"/>
                </a:cubicBezTo>
                <a:cubicBezTo>
                  <a:pt x="189" y="38"/>
                  <a:pt x="189" y="38"/>
                  <a:pt x="189" y="38"/>
                </a:cubicBezTo>
                <a:cubicBezTo>
                  <a:pt x="193" y="41"/>
                  <a:pt x="193" y="41"/>
                  <a:pt x="193" y="41"/>
                </a:cubicBezTo>
                <a:lnTo>
                  <a:pt x="156" y="7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94" name="Freeform 5"/>
          <p:cNvSpPr>
            <a:spLocks noEditPoints="1"/>
          </p:cNvSpPr>
          <p:nvPr/>
        </p:nvSpPr>
        <p:spPr bwMode="auto">
          <a:xfrm>
            <a:off x="3869076" y="3608277"/>
            <a:ext cx="745298" cy="533303"/>
          </a:xfrm>
          <a:custGeom>
            <a:avLst/>
            <a:gdLst>
              <a:gd name="T0" fmla="*/ 218 w 219"/>
              <a:gd name="T1" fmla="*/ 117 h 154"/>
              <a:gd name="T2" fmla="*/ 219 w 219"/>
              <a:gd name="T3" fmla="*/ 118 h 154"/>
              <a:gd name="T4" fmla="*/ 218 w 219"/>
              <a:gd name="T5" fmla="*/ 119 h 154"/>
              <a:gd name="T6" fmla="*/ 174 w 219"/>
              <a:gd name="T7" fmla="*/ 153 h 154"/>
              <a:gd name="T8" fmla="*/ 172 w 219"/>
              <a:gd name="T9" fmla="*/ 153 h 154"/>
              <a:gd name="T10" fmla="*/ 171 w 219"/>
              <a:gd name="T11" fmla="*/ 151 h 154"/>
              <a:gd name="T12" fmla="*/ 179 w 219"/>
              <a:gd name="T13" fmla="*/ 133 h 154"/>
              <a:gd name="T14" fmla="*/ 113 w 219"/>
              <a:gd name="T15" fmla="*/ 106 h 154"/>
              <a:gd name="T16" fmla="*/ 126 w 219"/>
              <a:gd name="T17" fmla="*/ 89 h 154"/>
              <a:gd name="T18" fmla="*/ 131 w 219"/>
              <a:gd name="T19" fmla="*/ 82 h 154"/>
              <a:gd name="T20" fmla="*/ 179 w 219"/>
              <a:gd name="T21" fmla="*/ 103 h 154"/>
              <a:gd name="T22" fmla="*/ 171 w 219"/>
              <a:gd name="T23" fmla="*/ 85 h 154"/>
              <a:gd name="T24" fmla="*/ 172 w 219"/>
              <a:gd name="T25" fmla="*/ 83 h 154"/>
              <a:gd name="T26" fmla="*/ 173 w 219"/>
              <a:gd name="T27" fmla="*/ 82 h 154"/>
              <a:gd name="T28" fmla="*/ 174 w 219"/>
              <a:gd name="T29" fmla="*/ 83 h 154"/>
              <a:gd name="T30" fmla="*/ 218 w 219"/>
              <a:gd name="T31" fmla="*/ 117 h 154"/>
              <a:gd name="T32" fmla="*/ 45 w 219"/>
              <a:gd name="T33" fmla="*/ 71 h 154"/>
              <a:gd name="T34" fmla="*/ 46 w 219"/>
              <a:gd name="T35" fmla="*/ 71 h 154"/>
              <a:gd name="T36" fmla="*/ 47 w 219"/>
              <a:gd name="T37" fmla="*/ 71 h 154"/>
              <a:gd name="T38" fmla="*/ 47 w 219"/>
              <a:gd name="T39" fmla="*/ 69 h 154"/>
              <a:gd name="T40" fmla="*/ 40 w 219"/>
              <a:gd name="T41" fmla="*/ 50 h 154"/>
              <a:gd name="T42" fmla="*/ 87 w 219"/>
              <a:gd name="T43" fmla="*/ 72 h 154"/>
              <a:gd name="T44" fmla="*/ 93 w 219"/>
              <a:gd name="T45" fmla="*/ 65 h 154"/>
              <a:gd name="T46" fmla="*/ 106 w 219"/>
              <a:gd name="T47" fmla="*/ 49 h 154"/>
              <a:gd name="T48" fmla="*/ 40 w 219"/>
              <a:gd name="T49" fmla="*/ 21 h 154"/>
              <a:gd name="T50" fmla="*/ 47 w 219"/>
              <a:gd name="T51" fmla="*/ 2 h 154"/>
              <a:gd name="T52" fmla="*/ 47 w 219"/>
              <a:gd name="T53" fmla="*/ 0 h 154"/>
              <a:gd name="T54" fmla="*/ 45 w 219"/>
              <a:gd name="T55" fmla="*/ 0 h 154"/>
              <a:gd name="T56" fmla="*/ 0 w 219"/>
              <a:gd name="T57" fmla="*/ 34 h 154"/>
              <a:gd name="T58" fmla="*/ 0 w 219"/>
              <a:gd name="T59" fmla="*/ 35 h 154"/>
              <a:gd name="T60" fmla="*/ 0 w 219"/>
              <a:gd name="T61" fmla="*/ 37 h 154"/>
              <a:gd name="T62" fmla="*/ 45 w 219"/>
              <a:gd name="T63" fmla="*/ 71 h 154"/>
              <a:gd name="T64" fmla="*/ 121 w 219"/>
              <a:gd name="T65" fmla="*/ 86 h 154"/>
              <a:gd name="T66" fmla="*/ 179 w 219"/>
              <a:gd name="T67" fmla="*/ 50 h 154"/>
              <a:gd name="T68" fmla="*/ 171 w 219"/>
              <a:gd name="T69" fmla="*/ 69 h 154"/>
              <a:gd name="T70" fmla="*/ 172 w 219"/>
              <a:gd name="T71" fmla="*/ 71 h 154"/>
              <a:gd name="T72" fmla="*/ 173 w 219"/>
              <a:gd name="T73" fmla="*/ 71 h 154"/>
              <a:gd name="T74" fmla="*/ 174 w 219"/>
              <a:gd name="T75" fmla="*/ 71 h 154"/>
              <a:gd name="T76" fmla="*/ 218 w 219"/>
              <a:gd name="T77" fmla="*/ 37 h 154"/>
              <a:gd name="T78" fmla="*/ 219 w 219"/>
              <a:gd name="T79" fmla="*/ 35 h 154"/>
              <a:gd name="T80" fmla="*/ 218 w 219"/>
              <a:gd name="T81" fmla="*/ 34 h 154"/>
              <a:gd name="T82" fmla="*/ 174 w 219"/>
              <a:gd name="T83" fmla="*/ 0 h 154"/>
              <a:gd name="T84" fmla="*/ 172 w 219"/>
              <a:gd name="T85" fmla="*/ 0 h 154"/>
              <a:gd name="T86" fmla="*/ 171 w 219"/>
              <a:gd name="T87" fmla="*/ 2 h 154"/>
              <a:gd name="T88" fmla="*/ 179 w 219"/>
              <a:gd name="T89" fmla="*/ 21 h 154"/>
              <a:gd name="T90" fmla="*/ 97 w 219"/>
              <a:gd name="T91" fmla="*/ 69 h 154"/>
              <a:gd name="T92" fmla="*/ 40 w 219"/>
              <a:gd name="T93" fmla="*/ 103 h 154"/>
              <a:gd name="T94" fmla="*/ 47 w 219"/>
              <a:gd name="T95" fmla="*/ 85 h 154"/>
              <a:gd name="T96" fmla="*/ 47 w 219"/>
              <a:gd name="T97" fmla="*/ 83 h 154"/>
              <a:gd name="T98" fmla="*/ 46 w 219"/>
              <a:gd name="T99" fmla="*/ 82 h 154"/>
              <a:gd name="T100" fmla="*/ 45 w 219"/>
              <a:gd name="T101" fmla="*/ 83 h 154"/>
              <a:gd name="T102" fmla="*/ 0 w 219"/>
              <a:gd name="T103" fmla="*/ 117 h 154"/>
              <a:gd name="T104" fmla="*/ 0 w 219"/>
              <a:gd name="T105" fmla="*/ 118 h 154"/>
              <a:gd name="T106" fmla="*/ 0 w 219"/>
              <a:gd name="T107" fmla="*/ 119 h 154"/>
              <a:gd name="T108" fmla="*/ 45 w 219"/>
              <a:gd name="T109" fmla="*/ 153 h 154"/>
              <a:gd name="T110" fmla="*/ 47 w 219"/>
              <a:gd name="T111" fmla="*/ 153 h 154"/>
              <a:gd name="T112" fmla="*/ 47 w 219"/>
              <a:gd name="T113" fmla="*/ 151 h 154"/>
              <a:gd name="T114" fmla="*/ 40 w 219"/>
              <a:gd name="T115" fmla="*/ 133 h 154"/>
              <a:gd name="T116" fmla="*/ 121 w 219"/>
              <a:gd name="T117" fmla="*/ 86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9" h="154">
                <a:moveTo>
                  <a:pt x="218" y="117"/>
                </a:moveTo>
                <a:cubicBezTo>
                  <a:pt x="219" y="117"/>
                  <a:pt x="219" y="117"/>
                  <a:pt x="219" y="118"/>
                </a:cubicBezTo>
                <a:cubicBezTo>
                  <a:pt x="219" y="119"/>
                  <a:pt x="219" y="119"/>
                  <a:pt x="218" y="119"/>
                </a:cubicBezTo>
                <a:cubicBezTo>
                  <a:pt x="174" y="153"/>
                  <a:pt x="174" y="153"/>
                  <a:pt x="174" y="153"/>
                </a:cubicBezTo>
                <a:cubicBezTo>
                  <a:pt x="174" y="154"/>
                  <a:pt x="173" y="154"/>
                  <a:pt x="172" y="153"/>
                </a:cubicBezTo>
                <a:cubicBezTo>
                  <a:pt x="171" y="153"/>
                  <a:pt x="171" y="152"/>
                  <a:pt x="171" y="151"/>
                </a:cubicBezTo>
                <a:cubicBezTo>
                  <a:pt x="179" y="133"/>
                  <a:pt x="179" y="133"/>
                  <a:pt x="179" y="133"/>
                </a:cubicBezTo>
                <a:cubicBezTo>
                  <a:pt x="145" y="131"/>
                  <a:pt x="126" y="119"/>
                  <a:pt x="113" y="106"/>
                </a:cubicBezTo>
                <a:cubicBezTo>
                  <a:pt x="118" y="100"/>
                  <a:pt x="122" y="94"/>
                  <a:pt x="126" y="89"/>
                </a:cubicBezTo>
                <a:cubicBezTo>
                  <a:pt x="128" y="86"/>
                  <a:pt x="130" y="84"/>
                  <a:pt x="131" y="82"/>
                </a:cubicBezTo>
                <a:cubicBezTo>
                  <a:pt x="141" y="93"/>
                  <a:pt x="154" y="102"/>
                  <a:pt x="179" y="103"/>
                </a:cubicBezTo>
                <a:cubicBezTo>
                  <a:pt x="171" y="85"/>
                  <a:pt x="171" y="85"/>
                  <a:pt x="171" y="85"/>
                </a:cubicBezTo>
                <a:cubicBezTo>
                  <a:pt x="171" y="84"/>
                  <a:pt x="171" y="83"/>
                  <a:pt x="172" y="83"/>
                </a:cubicBezTo>
                <a:cubicBezTo>
                  <a:pt x="172" y="82"/>
                  <a:pt x="173" y="82"/>
                  <a:pt x="173" y="82"/>
                </a:cubicBezTo>
                <a:cubicBezTo>
                  <a:pt x="173" y="82"/>
                  <a:pt x="174" y="82"/>
                  <a:pt x="174" y="83"/>
                </a:cubicBezTo>
                <a:lnTo>
                  <a:pt x="218" y="117"/>
                </a:lnTo>
                <a:close/>
                <a:moveTo>
                  <a:pt x="45" y="71"/>
                </a:moveTo>
                <a:cubicBezTo>
                  <a:pt x="45" y="71"/>
                  <a:pt x="45" y="71"/>
                  <a:pt x="46" y="71"/>
                </a:cubicBezTo>
                <a:cubicBezTo>
                  <a:pt x="46" y="71"/>
                  <a:pt x="46" y="71"/>
                  <a:pt x="47" y="71"/>
                </a:cubicBezTo>
                <a:cubicBezTo>
                  <a:pt x="47" y="70"/>
                  <a:pt x="48" y="69"/>
                  <a:pt x="47" y="69"/>
                </a:cubicBezTo>
                <a:cubicBezTo>
                  <a:pt x="40" y="50"/>
                  <a:pt x="40" y="50"/>
                  <a:pt x="40" y="50"/>
                </a:cubicBezTo>
                <a:cubicBezTo>
                  <a:pt x="65" y="52"/>
                  <a:pt x="77" y="61"/>
                  <a:pt x="87" y="72"/>
                </a:cubicBezTo>
                <a:cubicBezTo>
                  <a:pt x="89" y="70"/>
                  <a:pt x="91" y="68"/>
                  <a:pt x="93" y="65"/>
                </a:cubicBezTo>
                <a:cubicBezTo>
                  <a:pt x="96" y="60"/>
                  <a:pt x="101" y="54"/>
                  <a:pt x="106" y="49"/>
                </a:cubicBezTo>
                <a:cubicBezTo>
                  <a:pt x="92" y="35"/>
                  <a:pt x="73" y="23"/>
                  <a:pt x="40" y="21"/>
                </a:cubicBezTo>
                <a:cubicBezTo>
                  <a:pt x="47" y="2"/>
                  <a:pt x="47" y="2"/>
                  <a:pt x="47" y="2"/>
                </a:cubicBezTo>
                <a:cubicBezTo>
                  <a:pt x="48" y="1"/>
                  <a:pt x="47" y="1"/>
                  <a:pt x="47" y="0"/>
                </a:cubicBezTo>
                <a:cubicBezTo>
                  <a:pt x="46" y="0"/>
                  <a:pt x="45" y="0"/>
                  <a:pt x="45" y="0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5"/>
                  <a:pt x="0" y="35"/>
                </a:cubicBezTo>
                <a:cubicBezTo>
                  <a:pt x="0" y="36"/>
                  <a:pt x="0" y="36"/>
                  <a:pt x="0" y="37"/>
                </a:cubicBezTo>
                <a:lnTo>
                  <a:pt x="45" y="71"/>
                </a:lnTo>
                <a:close/>
                <a:moveTo>
                  <a:pt x="121" y="86"/>
                </a:moveTo>
                <a:cubicBezTo>
                  <a:pt x="134" y="67"/>
                  <a:pt x="145" y="53"/>
                  <a:pt x="179" y="50"/>
                </a:cubicBezTo>
                <a:cubicBezTo>
                  <a:pt x="171" y="69"/>
                  <a:pt x="171" y="69"/>
                  <a:pt x="171" y="69"/>
                </a:cubicBezTo>
                <a:cubicBezTo>
                  <a:pt x="171" y="69"/>
                  <a:pt x="171" y="70"/>
                  <a:pt x="172" y="71"/>
                </a:cubicBezTo>
                <a:cubicBezTo>
                  <a:pt x="172" y="71"/>
                  <a:pt x="173" y="71"/>
                  <a:pt x="173" y="71"/>
                </a:cubicBezTo>
                <a:cubicBezTo>
                  <a:pt x="173" y="71"/>
                  <a:pt x="174" y="71"/>
                  <a:pt x="174" y="71"/>
                </a:cubicBezTo>
                <a:cubicBezTo>
                  <a:pt x="218" y="37"/>
                  <a:pt x="218" y="37"/>
                  <a:pt x="218" y="37"/>
                </a:cubicBezTo>
                <a:cubicBezTo>
                  <a:pt x="219" y="36"/>
                  <a:pt x="219" y="36"/>
                  <a:pt x="219" y="35"/>
                </a:cubicBezTo>
                <a:cubicBezTo>
                  <a:pt x="219" y="35"/>
                  <a:pt x="219" y="34"/>
                  <a:pt x="218" y="34"/>
                </a:cubicBezTo>
                <a:cubicBezTo>
                  <a:pt x="174" y="0"/>
                  <a:pt x="174" y="0"/>
                  <a:pt x="174" y="0"/>
                </a:cubicBezTo>
                <a:cubicBezTo>
                  <a:pt x="174" y="0"/>
                  <a:pt x="173" y="0"/>
                  <a:pt x="172" y="0"/>
                </a:cubicBezTo>
                <a:cubicBezTo>
                  <a:pt x="171" y="1"/>
                  <a:pt x="171" y="1"/>
                  <a:pt x="171" y="2"/>
                </a:cubicBezTo>
                <a:cubicBezTo>
                  <a:pt x="179" y="21"/>
                  <a:pt x="179" y="21"/>
                  <a:pt x="179" y="21"/>
                </a:cubicBezTo>
                <a:cubicBezTo>
                  <a:pt x="130" y="23"/>
                  <a:pt x="112" y="48"/>
                  <a:pt x="97" y="69"/>
                </a:cubicBezTo>
                <a:cubicBezTo>
                  <a:pt x="84" y="87"/>
                  <a:pt x="74" y="101"/>
                  <a:pt x="40" y="103"/>
                </a:cubicBezTo>
                <a:cubicBezTo>
                  <a:pt x="47" y="85"/>
                  <a:pt x="47" y="85"/>
                  <a:pt x="47" y="85"/>
                </a:cubicBezTo>
                <a:cubicBezTo>
                  <a:pt x="48" y="84"/>
                  <a:pt x="47" y="83"/>
                  <a:pt x="47" y="83"/>
                </a:cubicBezTo>
                <a:cubicBezTo>
                  <a:pt x="46" y="82"/>
                  <a:pt x="46" y="82"/>
                  <a:pt x="46" y="82"/>
                </a:cubicBezTo>
                <a:cubicBezTo>
                  <a:pt x="45" y="82"/>
                  <a:pt x="45" y="82"/>
                  <a:pt x="45" y="83"/>
                </a:cubicBezTo>
                <a:cubicBezTo>
                  <a:pt x="0" y="117"/>
                  <a:pt x="0" y="117"/>
                  <a:pt x="0" y="117"/>
                </a:cubicBezTo>
                <a:cubicBezTo>
                  <a:pt x="0" y="117"/>
                  <a:pt x="0" y="117"/>
                  <a:pt x="0" y="118"/>
                </a:cubicBezTo>
                <a:cubicBezTo>
                  <a:pt x="0" y="119"/>
                  <a:pt x="0" y="119"/>
                  <a:pt x="0" y="119"/>
                </a:cubicBezTo>
                <a:cubicBezTo>
                  <a:pt x="45" y="153"/>
                  <a:pt x="45" y="153"/>
                  <a:pt x="45" y="153"/>
                </a:cubicBezTo>
                <a:cubicBezTo>
                  <a:pt x="45" y="154"/>
                  <a:pt x="46" y="154"/>
                  <a:pt x="47" y="153"/>
                </a:cubicBezTo>
                <a:cubicBezTo>
                  <a:pt x="47" y="153"/>
                  <a:pt x="48" y="152"/>
                  <a:pt x="47" y="151"/>
                </a:cubicBezTo>
                <a:cubicBezTo>
                  <a:pt x="40" y="133"/>
                  <a:pt x="40" y="133"/>
                  <a:pt x="40" y="133"/>
                </a:cubicBezTo>
                <a:cubicBezTo>
                  <a:pt x="89" y="131"/>
                  <a:pt x="107" y="106"/>
                  <a:pt x="121" y="86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pic>
        <p:nvPicPr>
          <p:cNvPr id="95" name="Изображение 9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9962" y="6481964"/>
            <a:ext cx="371700" cy="417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1468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5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70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000"/>
                            </p:stCondLst>
                            <p:childTnLst>
                              <p:par>
                                <p:cTn id="92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9000"/>
                            </p:stCondLst>
                            <p:childTnLst>
                              <p:par>
                                <p:cTn id="106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" presetClass="entr" presetSubtype="10" repeatCount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8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2" grpId="0" animBg="1"/>
      <p:bldP spid="26" grpId="0" animBg="1"/>
      <p:bldP spid="9" grpId="0" animBg="1"/>
      <p:bldP spid="6" grpId="0" animBg="1"/>
      <p:bldP spid="7" grpId="0" animBg="1"/>
      <p:bldP spid="8" grpId="0" animBg="1"/>
      <p:bldP spid="20" grpId="0"/>
      <p:bldP spid="21" grpId="0" animBg="1"/>
      <p:bldP spid="25" grpId="0" animBg="1"/>
      <p:bldP spid="27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3" grpId="0" animBg="1"/>
      <p:bldP spid="70" grpId="0" animBg="1"/>
      <p:bldP spid="84" grpId="0" animBg="1"/>
      <p:bldP spid="85" grpId="0" animBg="1"/>
      <p:bldP spid="87" grpId="0"/>
      <p:bldP spid="88" grpId="0"/>
      <p:bldP spid="89" grpId="0"/>
      <p:bldP spid="90" grpId="0"/>
      <p:bldP spid="91" grpId="0" animBg="1"/>
      <p:bldP spid="9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493506"/>
            <a:ext cx="12192001" cy="364494"/>
          </a:xfrm>
          <a:prstGeom prst="rect">
            <a:avLst/>
          </a:prstGeom>
          <a:solidFill>
            <a:schemeClr val="tx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5" name="Group 14"/>
          <p:cNvGrpSpPr/>
          <p:nvPr/>
        </p:nvGrpSpPr>
        <p:grpSpPr>
          <a:xfrm>
            <a:off x="11519694" y="-120296"/>
            <a:ext cx="1067170" cy="540564"/>
            <a:chOff x="11519694" y="-120296"/>
            <a:chExt cx="1067170" cy="540564"/>
          </a:xfrm>
        </p:grpSpPr>
        <p:sp>
          <p:nvSpPr>
            <p:cNvPr id="2" name="Flowchart: Stored Data 1"/>
            <p:cNvSpPr/>
            <p:nvPr/>
          </p:nvSpPr>
          <p:spPr>
            <a:xfrm rot="19010270">
              <a:off x="11519694" y="-120296"/>
              <a:ext cx="1067170" cy="431802"/>
            </a:xfrm>
            <a:prstGeom prst="flowChartOnlineStorage">
              <a:avLst/>
            </a:prstGeom>
            <a:solidFill>
              <a:schemeClr val="tx1">
                <a:lumMod val="50000"/>
                <a:lumOff val="50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647229" y="112491"/>
              <a:ext cx="4209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fld id="{8579DA54-78A2-44D3-84F9-6343F6896AE5}" type="slidenum">
                <a:rPr lang="id-ID" sz="140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fld>
              <a:endParaRPr lang="id-ID" sz="1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Oval 5"/>
          <p:cNvSpPr>
            <a:spLocks noChangeAspect="1"/>
          </p:cNvSpPr>
          <p:nvPr/>
        </p:nvSpPr>
        <p:spPr>
          <a:xfrm>
            <a:off x="139520" y="6575292"/>
            <a:ext cx="172800" cy="1728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77546" y="6575292"/>
            <a:ext cx="172800" cy="1728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1014" y="6575292"/>
            <a:ext cx="172800" cy="1728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340582" y="396263"/>
            <a:ext cx="9512388" cy="1312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ЦЕЛИ ПРОЕКТА</a:t>
            </a:r>
            <a:r>
              <a:rPr lang="id-ID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МОДЕРНИЗАЦИИ</a:t>
            </a:r>
            <a:endParaRPr lang="id-ID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 algn="l">
              <a:buFont typeface="Arial" charset="0"/>
              <a:buChar char="•"/>
            </a:pP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Достижение показателей системы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теплоснабжения поселка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соответствующих требованиям ФЗ «О теплоснабжении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»</a:t>
            </a:r>
          </a:p>
          <a:p>
            <a:pPr marL="171450" indent="-171450" algn="l">
              <a:buFont typeface="Arial" charset="0"/>
              <a:buChar char="•"/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Сокращение потребления ресурсов, повышение энергоэффективности всей системы теплоснабжения, повышение качества предоставляемой услуги всем категориям потребителей, привлечение частного капитала в отрасль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601718" y="1881829"/>
            <a:ext cx="457200" cy="23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1648127" y="3018612"/>
            <a:ext cx="2872921" cy="2872921"/>
            <a:chOff x="1793270" y="2665967"/>
            <a:chExt cx="2872921" cy="2872921"/>
          </a:xfrm>
        </p:grpSpPr>
        <p:sp>
          <p:nvSpPr>
            <p:cNvPr id="11" name="Oval 10"/>
            <p:cNvSpPr/>
            <p:nvPr/>
          </p:nvSpPr>
          <p:spPr>
            <a:xfrm>
              <a:off x="1793270" y="2665967"/>
              <a:ext cx="2872921" cy="2872921"/>
            </a:xfrm>
            <a:prstGeom prst="ellipse">
              <a:avLst/>
            </a:prstGeom>
            <a:solidFill>
              <a:schemeClr val="accent6"/>
            </a:solidFill>
            <a:ln w="25400"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4">
                <a:hueOff val="1150022"/>
                <a:satOff val="0"/>
                <a:lumOff val="-1764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2367854" y="3240551"/>
              <a:ext cx="1723752" cy="1723752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 w="25400"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4">
                <a:hueOff val="575011"/>
                <a:satOff val="0"/>
                <a:lumOff val="-882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2942438" y="3815136"/>
              <a:ext cx="574584" cy="57458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25400"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grpSp>
        <p:nvGrpSpPr>
          <p:cNvPr id="36" name="Group 35"/>
          <p:cNvGrpSpPr/>
          <p:nvPr/>
        </p:nvGrpSpPr>
        <p:grpSpPr>
          <a:xfrm>
            <a:off x="3084588" y="2479939"/>
            <a:ext cx="1848605" cy="1975134"/>
            <a:chOff x="3229731" y="2127294"/>
            <a:chExt cx="1848605" cy="1975134"/>
          </a:xfrm>
        </p:grpSpPr>
        <p:sp>
          <p:nvSpPr>
            <p:cNvPr id="16" name="Straight Connector 15"/>
            <p:cNvSpPr/>
            <p:nvPr/>
          </p:nvSpPr>
          <p:spPr>
            <a:xfrm>
              <a:off x="4719221" y="2127294"/>
              <a:ext cx="359115" cy="0"/>
            </a:xfrm>
            <a:prstGeom prst="line">
              <a:avLst/>
            </a:prstGeom>
            <a:ln w="19050"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2">
              <a:schemeClr val="accent4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Straight Connector 16"/>
            <p:cNvSpPr/>
            <p:nvPr/>
          </p:nvSpPr>
          <p:spPr>
            <a:xfrm rot="5400000">
              <a:off x="2986910" y="2370117"/>
              <a:ext cx="1975132" cy="1489490"/>
            </a:xfrm>
            <a:prstGeom prst="line">
              <a:avLst/>
            </a:prstGeom>
            <a:ln w="19050">
              <a:solidFill>
                <a:schemeClr val="accent3">
                  <a:lumMod val="20000"/>
                  <a:lumOff val="80000"/>
                </a:schemeClr>
              </a:solidFill>
              <a:headEnd type="none" w="lg" len="lg"/>
              <a:tailEnd type="oval"/>
            </a:ln>
          </p:spPr>
          <p:style>
            <a:lnRef idx="2">
              <a:schemeClr val="accent4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37" name="Group 36"/>
          <p:cNvGrpSpPr/>
          <p:nvPr/>
        </p:nvGrpSpPr>
        <p:grpSpPr>
          <a:xfrm>
            <a:off x="3711585" y="3287850"/>
            <a:ext cx="1208767" cy="1153345"/>
            <a:chOff x="3856728" y="2935205"/>
            <a:chExt cx="1208767" cy="1153345"/>
          </a:xfrm>
        </p:grpSpPr>
        <p:sp>
          <p:nvSpPr>
            <p:cNvPr id="19" name="Straight Connector 18"/>
            <p:cNvSpPr/>
            <p:nvPr/>
          </p:nvSpPr>
          <p:spPr>
            <a:xfrm>
              <a:off x="4707063" y="2935205"/>
              <a:ext cx="358432" cy="1450"/>
            </a:xfrm>
            <a:prstGeom prst="line">
              <a:avLst/>
            </a:prstGeom>
            <a:ln w="19050"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2">
              <a:schemeClr val="accent4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Straight Connector 21"/>
            <p:cNvSpPr/>
            <p:nvPr/>
          </p:nvSpPr>
          <p:spPr>
            <a:xfrm rot="5400000">
              <a:off x="3704814" y="3087120"/>
              <a:ext cx="1153344" cy="849515"/>
            </a:xfrm>
            <a:prstGeom prst="line">
              <a:avLst/>
            </a:prstGeom>
            <a:ln w="19050">
              <a:solidFill>
                <a:schemeClr val="accent3">
                  <a:lumMod val="20000"/>
                  <a:lumOff val="80000"/>
                </a:schemeClr>
              </a:solidFill>
              <a:tailEnd type="oval"/>
            </a:ln>
          </p:spPr>
          <p:style>
            <a:lnRef idx="2">
              <a:schemeClr val="accent4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38" name="Group 37"/>
          <p:cNvGrpSpPr/>
          <p:nvPr/>
        </p:nvGrpSpPr>
        <p:grpSpPr>
          <a:xfrm>
            <a:off x="4371800" y="4155332"/>
            <a:ext cx="551868" cy="285865"/>
            <a:chOff x="4516943" y="3802687"/>
            <a:chExt cx="551868" cy="285865"/>
          </a:xfrm>
        </p:grpSpPr>
        <p:sp>
          <p:nvSpPr>
            <p:cNvPr id="29" name="Straight Connector 28"/>
            <p:cNvSpPr/>
            <p:nvPr/>
          </p:nvSpPr>
          <p:spPr>
            <a:xfrm>
              <a:off x="4709696" y="3803165"/>
              <a:ext cx="359115" cy="0"/>
            </a:xfrm>
            <a:prstGeom prst="line">
              <a:avLst/>
            </a:prstGeom>
            <a:ln w="19050"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2">
              <a:schemeClr val="accent4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Straight Connector 29"/>
            <p:cNvSpPr/>
            <p:nvPr/>
          </p:nvSpPr>
          <p:spPr>
            <a:xfrm rot="5400000">
              <a:off x="4469070" y="3850560"/>
              <a:ext cx="285865" cy="190120"/>
            </a:xfrm>
            <a:prstGeom prst="line">
              <a:avLst/>
            </a:prstGeom>
            <a:ln w="19050">
              <a:solidFill>
                <a:schemeClr val="accent3">
                  <a:lumMod val="20000"/>
                  <a:lumOff val="80000"/>
                </a:schemeClr>
              </a:solidFill>
              <a:tailEnd type="oval"/>
            </a:ln>
          </p:spPr>
          <p:style>
            <a:lnRef idx="2">
              <a:schemeClr val="accent4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40" name="Group 39"/>
          <p:cNvGrpSpPr/>
          <p:nvPr/>
        </p:nvGrpSpPr>
        <p:grpSpPr>
          <a:xfrm>
            <a:off x="4933193" y="2092273"/>
            <a:ext cx="5688000" cy="888341"/>
            <a:chOff x="4933193" y="2134824"/>
            <a:chExt cx="5688000" cy="682249"/>
          </a:xfrm>
        </p:grpSpPr>
        <p:sp>
          <p:nvSpPr>
            <p:cNvPr id="71" name="Rounded Rectangle 70"/>
            <p:cNvSpPr/>
            <p:nvPr/>
          </p:nvSpPr>
          <p:spPr>
            <a:xfrm>
              <a:off x="4933193" y="2176754"/>
              <a:ext cx="5688000" cy="612000"/>
            </a:xfrm>
            <a:prstGeom prst="roundRect">
              <a:avLst/>
            </a:prstGeom>
            <a:solidFill>
              <a:schemeClr val="accent2">
                <a:lumMod val="75000"/>
                <a:alpha val="85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83" name="Rounded Rectangle 82"/>
            <p:cNvSpPr/>
            <p:nvPr/>
          </p:nvSpPr>
          <p:spPr>
            <a:xfrm>
              <a:off x="4933193" y="2134824"/>
              <a:ext cx="686557" cy="682249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933193" y="3092432"/>
            <a:ext cx="5688000" cy="675184"/>
            <a:chOff x="4933193" y="2939422"/>
            <a:chExt cx="5688000" cy="733285"/>
          </a:xfrm>
        </p:grpSpPr>
        <p:sp>
          <p:nvSpPr>
            <p:cNvPr id="72" name="Rounded Rectangle 71"/>
            <p:cNvSpPr/>
            <p:nvPr/>
          </p:nvSpPr>
          <p:spPr>
            <a:xfrm>
              <a:off x="4933193" y="2984665"/>
              <a:ext cx="5688000" cy="636179"/>
            </a:xfrm>
            <a:prstGeom prst="roundRect">
              <a:avLst/>
            </a:prstGeom>
            <a:solidFill>
              <a:schemeClr val="accent4">
                <a:lumMod val="75000"/>
                <a:alpha val="85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4933193" y="2939422"/>
              <a:ext cx="686557" cy="733285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920352" y="3877228"/>
            <a:ext cx="5688000" cy="934154"/>
            <a:chOff x="4920352" y="3792576"/>
            <a:chExt cx="5688000" cy="720000"/>
          </a:xfrm>
        </p:grpSpPr>
        <p:sp>
          <p:nvSpPr>
            <p:cNvPr id="73" name="Rounded Rectangle 72"/>
            <p:cNvSpPr/>
            <p:nvPr/>
          </p:nvSpPr>
          <p:spPr>
            <a:xfrm>
              <a:off x="4920352" y="3862447"/>
              <a:ext cx="5688000" cy="612000"/>
            </a:xfrm>
            <a:prstGeom prst="roundRect">
              <a:avLst/>
            </a:prstGeom>
            <a:solidFill>
              <a:schemeClr val="accent6">
                <a:alpha val="85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93" name="Rounded Rectangle 92"/>
            <p:cNvSpPr/>
            <p:nvPr/>
          </p:nvSpPr>
          <p:spPr>
            <a:xfrm>
              <a:off x="4926663" y="3792576"/>
              <a:ext cx="686557" cy="72000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95" name="Group 94"/>
          <p:cNvGrpSpPr>
            <a:grpSpLocks noChangeAspect="1"/>
          </p:cNvGrpSpPr>
          <p:nvPr/>
        </p:nvGrpSpPr>
        <p:grpSpPr>
          <a:xfrm>
            <a:off x="5121259" y="4173554"/>
            <a:ext cx="345829" cy="336926"/>
            <a:chOff x="3532018" y="-211904"/>
            <a:chExt cx="801688" cy="781051"/>
          </a:xfrm>
          <a:solidFill>
            <a:schemeClr val="accent6"/>
          </a:solidFill>
        </p:grpSpPr>
        <p:sp>
          <p:nvSpPr>
            <p:cNvPr id="96" name="Freeform 28"/>
            <p:cNvSpPr>
              <a:spLocks/>
            </p:cNvSpPr>
            <p:nvPr/>
          </p:nvSpPr>
          <p:spPr bwMode="auto">
            <a:xfrm>
              <a:off x="3532018" y="-149991"/>
              <a:ext cx="719138" cy="719138"/>
            </a:xfrm>
            <a:custGeom>
              <a:avLst/>
              <a:gdLst>
                <a:gd name="T0" fmla="*/ 94 w 189"/>
                <a:gd name="T1" fmla="*/ 95 h 189"/>
                <a:gd name="T2" fmla="*/ 189 w 189"/>
                <a:gd name="T3" fmla="*/ 95 h 189"/>
                <a:gd name="T4" fmla="*/ 94 w 189"/>
                <a:gd name="T5" fmla="*/ 189 h 189"/>
                <a:gd name="T6" fmla="*/ 0 w 189"/>
                <a:gd name="T7" fmla="*/ 95 h 189"/>
                <a:gd name="T8" fmla="*/ 94 w 189"/>
                <a:gd name="T9" fmla="*/ 0 h 189"/>
                <a:gd name="T10" fmla="*/ 94 w 189"/>
                <a:gd name="T11" fmla="*/ 95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9" h="189">
                  <a:moveTo>
                    <a:pt x="94" y="95"/>
                  </a:moveTo>
                  <a:cubicBezTo>
                    <a:pt x="189" y="95"/>
                    <a:pt x="189" y="95"/>
                    <a:pt x="189" y="95"/>
                  </a:cubicBezTo>
                  <a:cubicBezTo>
                    <a:pt x="189" y="147"/>
                    <a:pt x="147" y="189"/>
                    <a:pt x="94" y="189"/>
                  </a:cubicBezTo>
                  <a:cubicBezTo>
                    <a:pt x="42" y="189"/>
                    <a:pt x="0" y="147"/>
                    <a:pt x="0" y="95"/>
                  </a:cubicBezTo>
                  <a:cubicBezTo>
                    <a:pt x="0" y="42"/>
                    <a:pt x="42" y="0"/>
                    <a:pt x="94" y="0"/>
                  </a:cubicBezTo>
                  <a:lnTo>
                    <a:pt x="94" y="9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97" name="Freeform 29"/>
            <p:cNvSpPr>
              <a:spLocks/>
            </p:cNvSpPr>
            <p:nvPr/>
          </p:nvSpPr>
          <p:spPr bwMode="auto">
            <a:xfrm>
              <a:off x="3973343" y="-211904"/>
              <a:ext cx="360363" cy="361950"/>
            </a:xfrm>
            <a:custGeom>
              <a:avLst/>
              <a:gdLst>
                <a:gd name="T0" fmla="*/ 0 w 95"/>
                <a:gd name="T1" fmla="*/ 95 h 95"/>
                <a:gd name="T2" fmla="*/ 95 w 95"/>
                <a:gd name="T3" fmla="*/ 95 h 95"/>
                <a:gd name="T4" fmla="*/ 0 w 95"/>
                <a:gd name="T5" fmla="*/ 0 h 95"/>
                <a:gd name="T6" fmla="*/ 0 w 95"/>
                <a:gd name="T7" fmla="*/ 9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" h="95">
                  <a:moveTo>
                    <a:pt x="0" y="95"/>
                  </a:moveTo>
                  <a:cubicBezTo>
                    <a:pt x="95" y="95"/>
                    <a:pt x="95" y="95"/>
                    <a:pt x="95" y="95"/>
                  </a:cubicBezTo>
                  <a:cubicBezTo>
                    <a:pt x="95" y="42"/>
                    <a:pt x="52" y="0"/>
                    <a:pt x="0" y="0"/>
                  </a:cubicBezTo>
                  <a:lnTo>
                    <a:pt x="0" y="9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</p:grpSp>
      <p:sp>
        <p:nvSpPr>
          <p:cNvPr id="103" name="Content Placeholder 2"/>
          <p:cNvSpPr txBox="1">
            <a:spLocks/>
          </p:cNvSpPr>
          <p:nvPr/>
        </p:nvSpPr>
        <p:spPr>
          <a:xfrm>
            <a:off x="5773980" y="2161534"/>
            <a:ext cx="4676306" cy="5491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000" b="1" dirty="0" smtClean="0">
                <a:latin typeface="Roboto" panose="02000000000000000000" pitchFamily="2" charset="0"/>
                <a:ea typeface="Roboto" panose="02000000000000000000" pitchFamily="2" charset="0"/>
              </a:rPr>
              <a:t>ТЕХНОЛОГИЯ</a:t>
            </a:r>
            <a:r>
              <a:rPr lang="id-ID" sz="1000" b="1" dirty="0" smtClean="0"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ru-RU" sz="10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Повышение надежности источников тепла и транспортной системы теплоснабжения. Повышение качества услуги теплоснабжения. Решение технологических проблем теплоснабжения. Повышение КПД оборудования. Снижение потерь в теплосетях</a:t>
            </a:r>
            <a:r>
              <a:rPr lang="ru-RU" sz="1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до </a:t>
            </a:r>
            <a:r>
              <a:rPr lang="ru-RU" sz="10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нормативных значений.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04" name="Content Placeholder 2"/>
          <p:cNvSpPr txBox="1">
            <a:spLocks/>
          </p:cNvSpPr>
          <p:nvPr/>
        </p:nvSpPr>
        <p:spPr>
          <a:xfrm>
            <a:off x="5773980" y="3146051"/>
            <a:ext cx="4676306" cy="5491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000" b="1" dirty="0" smtClean="0">
                <a:latin typeface="Roboto" panose="02000000000000000000" pitchFamily="2" charset="0"/>
                <a:ea typeface="Roboto" panose="02000000000000000000" pitchFamily="2" charset="0"/>
              </a:rPr>
              <a:t>ЭКОЛОГИЯ. </a:t>
            </a:r>
            <a:r>
              <a:rPr lang="ru-RU" sz="1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Вывод из эксплуатации 9 угольных котельных. Радикальное </a:t>
            </a:r>
            <a:r>
              <a:rPr lang="ru-RU" sz="10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сокращение вредных выбросов в окружающую среду за счет перехода на газовую генерацию. Улучшение экологической обстановки в поселке. </a:t>
            </a:r>
            <a:endParaRPr lang="id-ID" sz="10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5" name="Content Placeholder 2"/>
          <p:cNvSpPr txBox="1">
            <a:spLocks/>
          </p:cNvSpPr>
          <p:nvPr/>
        </p:nvSpPr>
        <p:spPr>
          <a:xfrm>
            <a:off x="5772633" y="3990535"/>
            <a:ext cx="4676306" cy="5491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ru-RU" sz="1000" b="1" dirty="0" smtClean="0">
                <a:latin typeface="Roboto" panose="02000000000000000000" pitchFamily="2" charset="0"/>
                <a:ea typeface="Roboto" panose="02000000000000000000" pitchFamily="2" charset="0"/>
              </a:rPr>
              <a:t>ЭКОНОМИКА. </a:t>
            </a:r>
            <a:r>
              <a:rPr lang="ru-RU" sz="10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Снижение удельных сырьевых затрат на выработку и транспорт тепловой энергии. Отказ от субсидирования из бюджета Новосибирской области для покрытия убытков. Достижение самоокупаемости. Повышение капитализации имущественного комплекса р.п. Маслянино.     </a:t>
            </a:r>
            <a:endParaRPr lang="id-ID" sz="10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6" name="Content Placeholder 2"/>
          <p:cNvSpPr txBox="1">
            <a:spLocks/>
          </p:cNvSpPr>
          <p:nvPr/>
        </p:nvSpPr>
        <p:spPr>
          <a:xfrm>
            <a:off x="4920352" y="5391386"/>
            <a:ext cx="5700841" cy="9573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Достижение обозначенных целей не </a:t>
            </a:r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представляется возможным без </a:t>
            </a: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привлечения как средств Фонда ЖКХ, </a:t>
            </a:r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так и </a:t>
            </a: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средств частного капитала.</a:t>
            </a:r>
            <a:endParaRPr lang="id-ID" sz="1200" b="1" dirty="0">
              <a:solidFill>
                <a:schemeClr val="tx1">
                  <a:lumMod val="65000"/>
                  <a:lumOff val="3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8" name="Freeform 24"/>
          <p:cNvSpPr>
            <a:spLocks noChangeAspect="1" noEditPoints="1"/>
          </p:cNvSpPr>
          <p:nvPr/>
        </p:nvSpPr>
        <p:spPr bwMode="auto">
          <a:xfrm>
            <a:off x="5118329" y="3300886"/>
            <a:ext cx="319329" cy="324506"/>
          </a:xfrm>
          <a:custGeom>
            <a:avLst/>
            <a:gdLst>
              <a:gd name="T0" fmla="*/ 0 w 120"/>
              <a:gd name="T1" fmla="*/ 60 h 120"/>
              <a:gd name="T2" fmla="*/ 120 w 120"/>
              <a:gd name="T3" fmla="*/ 60 h 120"/>
              <a:gd name="T4" fmla="*/ 82 w 120"/>
              <a:gd name="T5" fmla="*/ 24 h 120"/>
              <a:gd name="T6" fmla="*/ 85 w 120"/>
              <a:gd name="T7" fmla="*/ 14 h 120"/>
              <a:gd name="T8" fmla="*/ 86 w 120"/>
              <a:gd name="T9" fmla="*/ 28 h 120"/>
              <a:gd name="T10" fmla="*/ 46 w 120"/>
              <a:gd name="T11" fmla="*/ 77 h 120"/>
              <a:gd name="T12" fmla="*/ 40 w 120"/>
              <a:gd name="T13" fmla="*/ 88 h 120"/>
              <a:gd name="T14" fmla="*/ 38 w 120"/>
              <a:gd name="T15" fmla="*/ 95 h 120"/>
              <a:gd name="T16" fmla="*/ 36 w 120"/>
              <a:gd name="T17" fmla="*/ 109 h 120"/>
              <a:gd name="T18" fmla="*/ 30 w 120"/>
              <a:gd name="T19" fmla="*/ 98 h 120"/>
              <a:gd name="T20" fmla="*/ 26 w 120"/>
              <a:gd name="T21" fmla="*/ 89 h 120"/>
              <a:gd name="T22" fmla="*/ 17 w 120"/>
              <a:gd name="T23" fmla="*/ 82 h 120"/>
              <a:gd name="T24" fmla="*/ 15 w 120"/>
              <a:gd name="T25" fmla="*/ 68 h 120"/>
              <a:gd name="T26" fmla="*/ 15 w 120"/>
              <a:gd name="T27" fmla="*/ 60 h 120"/>
              <a:gd name="T28" fmla="*/ 10 w 120"/>
              <a:gd name="T29" fmla="*/ 53 h 120"/>
              <a:gd name="T30" fmla="*/ 10 w 120"/>
              <a:gd name="T31" fmla="*/ 45 h 120"/>
              <a:gd name="T32" fmla="*/ 38 w 120"/>
              <a:gd name="T33" fmla="*/ 20 h 120"/>
              <a:gd name="T34" fmla="*/ 31 w 120"/>
              <a:gd name="T35" fmla="*/ 20 h 120"/>
              <a:gd name="T36" fmla="*/ 28 w 120"/>
              <a:gd name="T37" fmla="*/ 26 h 120"/>
              <a:gd name="T38" fmla="*/ 32 w 120"/>
              <a:gd name="T39" fmla="*/ 28 h 120"/>
              <a:gd name="T40" fmla="*/ 31 w 120"/>
              <a:gd name="T41" fmla="*/ 24 h 120"/>
              <a:gd name="T42" fmla="*/ 47 w 120"/>
              <a:gd name="T43" fmla="*/ 30 h 120"/>
              <a:gd name="T44" fmla="*/ 41 w 120"/>
              <a:gd name="T45" fmla="*/ 34 h 120"/>
              <a:gd name="T46" fmla="*/ 37 w 120"/>
              <a:gd name="T47" fmla="*/ 36 h 120"/>
              <a:gd name="T48" fmla="*/ 37 w 120"/>
              <a:gd name="T49" fmla="*/ 43 h 120"/>
              <a:gd name="T50" fmla="*/ 33 w 120"/>
              <a:gd name="T51" fmla="*/ 49 h 120"/>
              <a:gd name="T52" fmla="*/ 29 w 120"/>
              <a:gd name="T53" fmla="*/ 51 h 120"/>
              <a:gd name="T54" fmla="*/ 20 w 120"/>
              <a:gd name="T55" fmla="*/ 49 h 120"/>
              <a:gd name="T56" fmla="*/ 15 w 120"/>
              <a:gd name="T57" fmla="*/ 54 h 120"/>
              <a:gd name="T58" fmla="*/ 16 w 120"/>
              <a:gd name="T59" fmla="*/ 58 h 120"/>
              <a:gd name="T60" fmla="*/ 26 w 120"/>
              <a:gd name="T61" fmla="*/ 62 h 120"/>
              <a:gd name="T62" fmla="*/ 40 w 120"/>
              <a:gd name="T63" fmla="*/ 66 h 120"/>
              <a:gd name="T64" fmla="*/ 46 w 120"/>
              <a:gd name="T65" fmla="*/ 77 h 120"/>
              <a:gd name="T66" fmla="*/ 54 w 120"/>
              <a:gd name="T67" fmla="*/ 21 h 120"/>
              <a:gd name="T68" fmla="*/ 43 w 120"/>
              <a:gd name="T69" fmla="*/ 15 h 120"/>
              <a:gd name="T70" fmla="*/ 63 w 120"/>
              <a:gd name="T71" fmla="*/ 10 h 120"/>
              <a:gd name="T72" fmla="*/ 107 w 120"/>
              <a:gd name="T73" fmla="*/ 62 h 120"/>
              <a:gd name="T74" fmla="*/ 91 w 120"/>
              <a:gd name="T75" fmla="*/ 102 h 120"/>
              <a:gd name="T76" fmla="*/ 91 w 120"/>
              <a:gd name="T77" fmla="*/ 92 h 120"/>
              <a:gd name="T78" fmla="*/ 84 w 120"/>
              <a:gd name="T79" fmla="*/ 81 h 120"/>
              <a:gd name="T80" fmla="*/ 65 w 120"/>
              <a:gd name="T81" fmla="*/ 67 h 120"/>
              <a:gd name="T82" fmla="*/ 96 w 120"/>
              <a:gd name="T83" fmla="*/ 55 h 120"/>
              <a:gd name="T84" fmla="*/ 105 w 120"/>
              <a:gd name="T85" fmla="*/ 49 h 120"/>
              <a:gd name="T86" fmla="*/ 92 w 120"/>
              <a:gd name="T87" fmla="*/ 39 h 120"/>
              <a:gd name="T88" fmla="*/ 91 w 120"/>
              <a:gd name="T89" fmla="*/ 51 h 120"/>
              <a:gd name="T90" fmla="*/ 78 w 120"/>
              <a:gd name="T91" fmla="*/ 49 h 120"/>
              <a:gd name="T92" fmla="*/ 73 w 120"/>
              <a:gd name="T93" fmla="*/ 44 h 120"/>
              <a:gd name="T94" fmla="*/ 76 w 120"/>
              <a:gd name="T95" fmla="*/ 35 h 120"/>
              <a:gd name="T96" fmla="*/ 90 w 120"/>
              <a:gd name="T97" fmla="*/ 36 h 120"/>
              <a:gd name="T98" fmla="*/ 100 w 120"/>
              <a:gd name="T99" fmla="*/ 36 h 120"/>
              <a:gd name="T100" fmla="*/ 105 w 120"/>
              <a:gd name="T101" fmla="*/ 32 h 120"/>
              <a:gd name="T102" fmla="*/ 110 w 120"/>
              <a:gd name="T103" fmla="*/ 57 h 120"/>
              <a:gd name="T104" fmla="*/ 107 w 120"/>
              <a:gd name="T105" fmla="*/ 62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20" h="120">
                <a:moveTo>
                  <a:pt x="60" y="0"/>
                </a:moveTo>
                <a:cubicBezTo>
                  <a:pt x="27" y="0"/>
                  <a:pt x="0" y="27"/>
                  <a:pt x="0" y="60"/>
                </a:cubicBezTo>
                <a:cubicBezTo>
                  <a:pt x="0" y="93"/>
                  <a:pt x="27" y="120"/>
                  <a:pt x="60" y="120"/>
                </a:cubicBezTo>
                <a:cubicBezTo>
                  <a:pt x="93" y="120"/>
                  <a:pt x="120" y="93"/>
                  <a:pt x="120" y="60"/>
                </a:cubicBezTo>
                <a:cubicBezTo>
                  <a:pt x="120" y="27"/>
                  <a:pt x="93" y="0"/>
                  <a:pt x="60" y="0"/>
                </a:cubicBezTo>
                <a:close/>
                <a:moveTo>
                  <a:pt x="82" y="24"/>
                </a:moveTo>
                <a:cubicBezTo>
                  <a:pt x="87" y="21"/>
                  <a:pt x="87" y="21"/>
                  <a:pt x="87" y="21"/>
                </a:cubicBezTo>
                <a:cubicBezTo>
                  <a:pt x="87" y="21"/>
                  <a:pt x="85" y="17"/>
                  <a:pt x="85" y="14"/>
                </a:cubicBezTo>
                <a:cubicBezTo>
                  <a:pt x="86" y="14"/>
                  <a:pt x="91" y="16"/>
                  <a:pt x="94" y="20"/>
                </a:cubicBezTo>
                <a:cubicBezTo>
                  <a:pt x="92" y="29"/>
                  <a:pt x="86" y="28"/>
                  <a:pt x="86" y="28"/>
                </a:cubicBezTo>
                <a:cubicBezTo>
                  <a:pt x="86" y="28"/>
                  <a:pt x="82" y="27"/>
                  <a:pt x="82" y="24"/>
                </a:cubicBezTo>
                <a:close/>
                <a:moveTo>
                  <a:pt x="46" y="77"/>
                </a:moveTo>
                <a:cubicBezTo>
                  <a:pt x="46" y="78"/>
                  <a:pt x="44" y="81"/>
                  <a:pt x="43" y="83"/>
                </a:cubicBezTo>
                <a:cubicBezTo>
                  <a:pt x="42" y="86"/>
                  <a:pt x="42" y="86"/>
                  <a:pt x="40" y="88"/>
                </a:cubicBezTo>
                <a:cubicBezTo>
                  <a:pt x="39" y="89"/>
                  <a:pt x="38" y="90"/>
                  <a:pt x="38" y="90"/>
                </a:cubicBezTo>
                <a:cubicBezTo>
                  <a:pt x="38" y="95"/>
                  <a:pt x="38" y="95"/>
                  <a:pt x="38" y="95"/>
                </a:cubicBezTo>
                <a:cubicBezTo>
                  <a:pt x="38" y="95"/>
                  <a:pt x="39" y="99"/>
                  <a:pt x="39" y="100"/>
                </a:cubicBezTo>
                <a:cubicBezTo>
                  <a:pt x="40" y="101"/>
                  <a:pt x="36" y="109"/>
                  <a:pt x="36" y="109"/>
                </a:cubicBezTo>
                <a:cubicBezTo>
                  <a:pt x="34" y="109"/>
                  <a:pt x="33" y="106"/>
                  <a:pt x="32" y="104"/>
                </a:cubicBezTo>
                <a:cubicBezTo>
                  <a:pt x="31" y="102"/>
                  <a:pt x="30" y="101"/>
                  <a:pt x="30" y="98"/>
                </a:cubicBezTo>
                <a:cubicBezTo>
                  <a:pt x="31" y="96"/>
                  <a:pt x="28" y="95"/>
                  <a:pt x="28" y="93"/>
                </a:cubicBezTo>
                <a:cubicBezTo>
                  <a:pt x="27" y="92"/>
                  <a:pt x="26" y="90"/>
                  <a:pt x="26" y="89"/>
                </a:cubicBezTo>
                <a:cubicBezTo>
                  <a:pt x="26" y="88"/>
                  <a:pt x="23" y="86"/>
                  <a:pt x="23" y="86"/>
                </a:cubicBezTo>
                <a:cubicBezTo>
                  <a:pt x="23" y="86"/>
                  <a:pt x="17" y="83"/>
                  <a:pt x="17" y="82"/>
                </a:cubicBezTo>
                <a:cubicBezTo>
                  <a:pt x="16" y="81"/>
                  <a:pt x="15" y="77"/>
                  <a:pt x="15" y="75"/>
                </a:cubicBezTo>
                <a:cubicBezTo>
                  <a:pt x="14" y="73"/>
                  <a:pt x="15" y="68"/>
                  <a:pt x="15" y="68"/>
                </a:cubicBezTo>
                <a:cubicBezTo>
                  <a:pt x="15" y="68"/>
                  <a:pt x="18" y="66"/>
                  <a:pt x="16" y="65"/>
                </a:cubicBezTo>
                <a:cubicBezTo>
                  <a:pt x="15" y="64"/>
                  <a:pt x="15" y="60"/>
                  <a:pt x="15" y="60"/>
                </a:cubicBezTo>
                <a:cubicBezTo>
                  <a:pt x="12" y="57"/>
                  <a:pt x="12" y="57"/>
                  <a:pt x="12" y="57"/>
                </a:cubicBezTo>
                <a:cubicBezTo>
                  <a:pt x="12" y="57"/>
                  <a:pt x="10" y="55"/>
                  <a:pt x="10" y="53"/>
                </a:cubicBezTo>
                <a:cubicBezTo>
                  <a:pt x="10" y="52"/>
                  <a:pt x="10" y="51"/>
                  <a:pt x="10" y="50"/>
                </a:cubicBezTo>
                <a:cubicBezTo>
                  <a:pt x="11" y="49"/>
                  <a:pt x="10" y="46"/>
                  <a:pt x="10" y="45"/>
                </a:cubicBezTo>
                <a:cubicBezTo>
                  <a:pt x="20" y="20"/>
                  <a:pt x="37" y="15"/>
                  <a:pt x="37" y="15"/>
                </a:cubicBezTo>
                <a:cubicBezTo>
                  <a:pt x="38" y="20"/>
                  <a:pt x="38" y="20"/>
                  <a:pt x="38" y="20"/>
                </a:cubicBezTo>
                <a:cubicBezTo>
                  <a:pt x="38" y="20"/>
                  <a:pt x="35" y="21"/>
                  <a:pt x="33" y="20"/>
                </a:cubicBezTo>
                <a:cubicBezTo>
                  <a:pt x="32" y="20"/>
                  <a:pt x="31" y="20"/>
                  <a:pt x="31" y="20"/>
                </a:cubicBezTo>
                <a:cubicBezTo>
                  <a:pt x="29" y="23"/>
                  <a:pt x="29" y="23"/>
                  <a:pt x="29" y="23"/>
                </a:cubicBezTo>
                <a:cubicBezTo>
                  <a:pt x="29" y="23"/>
                  <a:pt x="28" y="25"/>
                  <a:pt x="28" y="26"/>
                </a:cubicBezTo>
                <a:cubicBezTo>
                  <a:pt x="28" y="27"/>
                  <a:pt x="28" y="28"/>
                  <a:pt x="28" y="28"/>
                </a:cubicBezTo>
                <a:cubicBezTo>
                  <a:pt x="28" y="28"/>
                  <a:pt x="32" y="29"/>
                  <a:pt x="32" y="28"/>
                </a:cubicBezTo>
                <a:cubicBezTo>
                  <a:pt x="32" y="27"/>
                  <a:pt x="32" y="26"/>
                  <a:pt x="32" y="26"/>
                </a:cubicBezTo>
                <a:cubicBezTo>
                  <a:pt x="31" y="24"/>
                  <a:pt x="31" y="24"/>
                  <a:pt x="31" y="24"/>
                </a:cubicBezTo>
                <a:cubicBezTo>
                  <a:pt x="31" y="24"/>
                  <a:pt x="33" y="23"/>
                  <a:pt x="40" y="23"/>
                </a:cubicBezTo>
                <a:cubicBezTo>
                  <a:pt x="46" y="24"/>
                  <a:pt x="44" y="28"/>
                  <a:pt x="47" y="30"/>
                </a:cubicBezTo>
                <a:cubicBezTo>
                  <a:pt x="49" y="31"/>
                  <a:pt x="44" y="34"/>
                  <a:pt x="43" y="37"/>
                </a:cubicBezTo>
                <a:cubicBezTo>
                  <a:pt x="42" y="39"/>
                  <a:pt x="41" y="34"/>
                  <a:pt x="41" y="34"/>
                </a:cubicBezTo>
                <a:cubicBezTo>
                  <a:pt x="41" y="34"/>
                  <a:pt x="42" y="32"/>
                  <a:pt x="40" y="31"/>
                </a:cubicBezTo>
                <a:cubicBezTo>
                  <a:pt x="37" y="31"/>
                  <a:pt x="35" y="36"/>
                  <a:pt x="37" y="36"/>
                </a:cubicBezTo>
                <a:cubicBezTo>
                  <a:pt x="38" y="36"/>
                  <a:pt x="39" y="37"/>
                  <a:pt x="39" y="39"/>
                </a:cubicBezTo>
                <a:cubicBezTo>
                  <a:pt x="39" y="40"/>
                  <a:pt x="39" y="40"/>
                  <a:pt x="37" y="43"/>
                </a:cubicBezTo>
                <a:cubicBezTo>
                  <a:pt x="36" y="46"/>
                  <a:pt x="33" y="48"/>
                  <a:pt x="33" y="48"/>
                </a:cubicBezTo>
                <a:cubicBezTo>
                  <a:pt x="33" y="48"/>
                  <a:pt x="32" y="47"/>
                  <a:pt x="33" y="49"/>
                </a:cubicBezTo>
                <a:cubicBezTo>
                  <a:pt x="33" y="50"/>
                  <a:pt x="32" y="54"/>
                  <a:pt x="32" y="55"/>
                </a:cubicBezTo>
                <a:cubicBezTo>
                  <a:pt x="32" y="56"/>
                  <a:pt x="29" y="53"/>
                  <a:pt x="29" y="51"/>
                </a:cubicBezTo>
                <a:cubicBezTo>
                  <a:pt x="28" y="48"/>
                  <a:pt x="25" y="50"/>
                  <a:pt x="24" y="51"/>
                </a:cubicBezTo>
                <a:cubicBezTo>
                  <a:pt x="23" y="51"/>
                  <a:pt x="21" y="50"/>
                  <a:pt x="20" y="49"/>
                </a:cubicBezTo>
                <a:cubicBezTo>
                  <a:pt x="20" y="48"/>
                  <a:pt x="15" y="52"/>
                  <a:pt x="14" y="52"/>
                </a:cubicBezTo>
                <a:cubicBezTo>
                  <a:pt x="12" y="53"/>
                  <a:pt x="13" y="55"/>
                  <a:pt x="15" y="54"/>
                </a:cubicBezTo>
                <a:cubicBezTo>
                  <a:pt x="17" y="53"/>
                  <a:pt x="19" y="54"/>
                  <a:pt x="18" y="56"/>
                </a:cubicBezTo>
                <a:cubicBezTo>
                  <a:pt x="18" y="58"/>
                  <a:pt x="16" y="57"/>
                  <a:pt x="16" y="58"/>
                </a:cubicBezTo>
                <a:cubicBezTo>
                  <a:pt x="16" y="60"/>
                  <a:pt x="18" y="61"/>
                  <a:pt x="19" y="63"/>
                </a:cubicBezTo>
                <a:cubicBezTo>
                  <a:pt x="20" y="65"/>
                  <a:pt x="25" y="63"/>
                  <a:pt x="26" y="62"/>
                </a:cubicBezTo>
                <a:cubicBezTo>
                  <a:pt x="28" y="61"/>
                  <a:pt x="32" y="61"/>
                  <a:pt x="33" y="63"/>
                </a:cubicBezTo>
                <a:cubicBezTo>
                  <a:pt x="33" y="65"/>
                  <a:pt x="39" y="66"/>
                  <a:pt x="40" y="66"/>
                </a:cubicBezTo>
                <a:cubicBezTo>
                  <a:pt x="42" y="67"/>
                  <a:pt x="46" y="67"/>
                  <a:pt x="48" y="69"/>
                </a:cubicBezTo>
                <a:cubicBezTo>
                  <a:pt x="50" y="71"/>
                  <a:pt x="47" y="75"/>
                  <a:pt x="46" y="77"/>
                </a:cubicBezTo>
                <a:close/>
                <a:moveTo>
                  <a:pt x="58" y="14"/>
                </a:moveTo>
                <a:cubicBezTo>
                  <a:pt x="58" y="17"/>
                  <a:pt x="54" y="20"/>
                  <a:pt x="54" y="21"/>
                </a:cubicBezTo>
                <a:cubicBezTo>
                  <a:pt x="55" y="22"/>
                  <a:pt x="54" y="27"/>
                  <a:pt x="51" y="23"/>
                </a:cubicBezTo>
                <a:cubicBezTo>
                  <a:pt x="47" y="19"/>
                  <a:pt x="43" y="17"/>
                  <a:pt x="43" y="15"/>
                </a:cubicBezTo>
                <a:cubicBezTo>
                  <a:pt x="43" y="14"/>
                  <a:pt x="47" y="13"/>
                  <a:pt x="47" y="12"/>
                </a:cubicBezTo>
                <a:cubicBezTo>
                  <a:pt x="53" y="7"/>
                  <a:pt x="62" y="8"/>
                  <a:pt x="63" y="10"/>
                </a:cubicBezTo>
                <a:cubicBezTo>
                  <a:pt x="61" y="12"/>
                  <a:pt x="59" y="11"/>
                  <a:pt x="58" y="14"/>
                </a:cubicBezTo>
                <a:close/>
                <a:moveTo>
                  <a:pt x="107" y="62"/>
                </a:moveTo>
                <a:cubicBezTo>
                  <a:pt x="107" y="62"/>
                  <a:pt x="109" y="65"/>
                  <a:pt x="112" y="65"/>
                </a:cubicBezTo>
                <a:cubicBezTo>
                  <a:pt x="110" y="87"/>
                  <a:pt x="91" y="102"/>
                  <a:pt x="91" y="102"/>
                </a:cubicBezTo>
                <a:cubicBezTo>
                  <a:pt x="88" y="99"/>
                  <a:pt x="90" y="96"/>
                  <a:pt x="90" y="96"/>
                </a:cubicBezTo>
                <a:cubicBezTo>
                  <a:pt x="91" y="92"/>
                  <a:pt x="91" y="92"/>
                  <a:pt x="91" y="92"/>
                </a:cubicBezTo>
                <a:cubicBezTo>
                  <a:pt x="91" y="85"/>
                  <a:pt x="91" y="85"/>
                  <a:pt x="91" y="85"/>
                </a:cubicBezTo>
                <a:cubicBezTo>
                  <a:pt x="91" y="85"/>
                  <a:pt x="91" y="77"/>
                  <a:pt x="84" y="81"/>
                </a:cubicBezTo>
                <a:cubicBezTo>
                  <a:pt x="76" y="83"/>
                  <a:pt x="80" y="83"/>
                  <a:pt x="72" y="83"/>
                </a:cubicBezTo>
                <a:cubicBezTo>
                  <a:pt x="64" y="84"/>
                  <a:pt x="65" y="67"/>
                  <a:pt x="65" y="67"/>
                </a:cubicBezTo>
                <a:cubicBezTo>
                  <a:pt x="65" y="43"/>
                  <a:pt x="84" y="61"/>
                  <a:pt x="84" y="61"/>
                </a:cubicBezTo>
                <a:cubicBezTo>
                  <a:pt x="95" y="68"/>
                  <a:pt x="96" y="55"/>
                  <a:pt x="96" y="55"/>
                </a:cubicBezTo>
                <a:cubicBezTo>
                  <a:pt x="104" y="53"/>
                  <a:pt x="104" y="53"/>
                  <a:pt x="104" y="53"/>
                </a:cubicBezTo>
                <a:cubicBezTo>
                  <a:pt x="105" y="49"/>
                  <a:pt x="105" y="49"/>
                  <a:pt x="105" y="49"/>
                </a:cubicBezTo>
                <a:cubicBezTo>
                  <a:pt x="104" y="44"/>
                  <a:pt x="104" y="44"/>
                  <a:pt x="104" y="44"/>
                </a:cubicBezTo>
                <a:cubicBezTo>
                  <a:pt x="92" y="39"/>
                  <a:pt x="92" y="39"/>
                  <a:pt x="92" y="39"/>
                </a:cubicBezTo>
                <a:cubicBezTo>
                  <a:pt x="92" y="39"/>
                  <a:pt x="91" y="43"/>
                  <a:pt x="94" y="48"/>
                </a:cubicBezTo>
                <a:cubicBezTo>
                  <a:pt x="94" y="48"/>
                  <a:pt x="93" y="53"/>
                  <a:pt x="91" y="51"/>
                </a:cubicBezTo>
                <a:cubicBezTo>
                  <a:pt x="84" y="48"/>
                  <a:pt x="84" y="48"/>
                  <a:pt x="84" y="48"/>
                </a:cubicBezTo>
                <a:cubicBezTo>
                  <a:pt x="84" y="48"/>
                  <a:pt x="82" y="47"/>
                  <a:pt x="78" y="49"/>
                </a:cubicBezTo>
                <a:cubicBezTo>
                  <a:pt x="75" y="51"/>
                  <a:pt x="69" y="49"/>
                  <a:pt x="69" y="49"/>
                </a:cubicBezTo>
                <a:cubicBezTo>
                  <a:pt x="69" y="49"/>
                  <a:pt x="69" y="46"/>
                  <a:pt x="73" y="44"/>
                </a:cubicBezTo>
                <a:cubicBezTo>
                  <a:pt x="76" y="42"/>
                  <a:pt x="76" y="42"/>
                  <a:pt x="76" y="42"/>
                </a:cubicBezTo>
                <a:cubicBezTo>
                  <a:pt x="76" y="42"/>
                  <a:pt x="75" y="38"/>
                  <a:pt x="76" y="35"/>
                </a:cubicBezTo>
                <a:cubicBezTo>
                  <a:pt x="77" y="32"/>
                  <a:pt x="78" y="35"/>
                  <a:pt x="81" y="33"/>
                </a:cubicBezTo>
                <a:cubicBezTo>
                  <a:pt x="84" y="30"/>
                  <a:pt x="86" y="37"/>
                  <a:pt x="90" y="36"/>
                </a:cubicBezTo>
                <a:cubicBezTo>
                  <a:pt x="94" y="35"/>
                  <a:pt x="92" y="35"/>
                  <a:pt x="95" y="33"/>
                </a:cubicBezTo>
                <a:cubicBezTo>
                  <a:pt x="98" y="32"/>
                  <a:pt x="100" y="36"/>
                  <a:pt x="100" y="36"/>
                </a:cubicBezTo>
                <a:cubicBezTo>
                  <a:pt x="106" y="37"/>
                  <a:pt x="106" y="37"/>
                  <a:pt x="106" y="37"/>
                </a:cubicBezTo>
                <a:cubicBezTo>
                  <a:pt x="106" y="37"/>
                  <a:pt x="105" y="30"/>
                  <a:pt x="105" y="32"/>
                </a:cubicBezTo>
                <a:cubicBezTo>
                  <a:pt x="109" y="38"/>
                  <a:pt x="114" y="55"/>
                  <a:pt x="112" y="58"/>
                </a:cubicBezTo>
                <a:cubicBezTo>
                  <a:pt x="111" y="57"/>
                  <a:pt x="110" y="57"/>
                  <a:pt x="110" y="57"/>
                </a:cubicBezTo>
                <a:cubicBezTo>
                  <a:pt x="103" y="57"/>
                  <a:pt x="103" y="57"/>
                  <a:pt x="103" y="57"/>
                </a:cubicBezTo>
                <a:lnTo>
                  <a:pt x="107" y="6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21"/>
          <p:cNvSpPr>
            <a:spLocks noChangeAspect="1" noEditPoints="1"/>
          </p:cNvSpPr>
          <p:nvPr/>
        </p:nvSpPr>
        <p:spPr bwMode="auto">
          <a:xfrm>
            <a:off x="5124219" y="2401680"/>
            <a:ext cx="314040" cy="279552"/>
          </a:xfrm>
          <a:custGeom>
            <a:avLst/>
            <a:gdLst>
              <a:gd name="T0" fmla="*/ 62 w 401"/>
              <a:gd name="T1" fmla="*/ 116 h 357"/>
              <a:gd name="T2" fmla="*/ 117 w 401"/>
              <a:gd name="T3" fmla="*/ 135 h 357"/>
              <a:gd name="T4" fmla="*/ 124 w 401"/>
              <a:gd name="T5" fmla="*/ 133 h 357"/>
              <a:gd name="T6" fmla="*/ 155 w 401"/>
              <a:gd name="T7" fmla="*/ 106 h 357"/>
              <a:gd name="T8" fmla="*/ 156 w 401"/>
              <a:gd name="T9" fmla="*/ 100 h 357"/>
              <a:gd name="T10" fmla="*/ 141 w 401"/>
              <a:gd name="T11" fmla="*/ 81 h 357"/>
              <a:gd name="T12" fmla="*/ 219 w 401"/>
              <a:gd name="T13" fmla="*/ 1 h 357"/>
              <a:gd name="T14" fmla="*/ 160 w 401"/>
              <a:gd name="T15" fmla="*/ 1 h 357"/>
              <a:gd name="T16" fmla="*/ 86 w 401"/>
              <a:gd name="T17" fmla="*/ 39 h 357"/>
              <a:gd name="T18" fmla="*/ 55 w 401"/>
              <a:gd name="T19" fmla="*/ 63 h 357"/>
              <a:gd name="T20" fmla="*/ 43 w 401"/>
              <a:gd name="T21" fmla="*/ 90 h 357"/>
              <a:gd name="T22" fmla="*/ 18 w 401"/>
              <a:gd name="T23" fmla="*/ 98 h 357"/>
              <a:gd name="T24" fmla="*/ 3 w 401"/>
              <a:gd name="T25" fmla="*/ 110 h 357"/>
              <a:gd name="T26" fmla="*/ 2 w 401"/>
              <a:gd name="T27" fmla="*/ 120 h 357"/>
              <a:gd name="T28" fmla="*/ 30 w 401"/>
              <a:gd name="T29" fmla="*/ 150 h 357"/>
              <a:gd name="T30" fmla="*/ 41 w 401"/>
              <a:gd name="T31" fmla="*/ 152 h 357"/>
              <a:gd name="T32" fmla="*/ 55 w 401"/>
              <a:gd name="T33" fmla="*/ 139 h 357"/>
              <a:gd name="T34" fmla="*/ 62 w 401"/>
              <a:gd name="T35" fmla="*/ 116 h 357"/>
              <a:gd name="T36" fmla="*/ 177 w 401"/>
              <a:gd name="T37" fmla="*/ 126 h 357"/>
              <a:gd name="T38" fmla="*/ 169 w 401"/>
              <a:gd name="T39" fmla="*/ 125 h 357"/>
              <a:gd name="T40" fmla="*/ 140 w 401"/>
              <a:gd name="T41" fmla="*/ 150 h 357"/>
              <a:gd name="T42" fmla="*/ 139 w 401"/>
              <a:gd name="T43" fmla="*/ 158 h 357"/>
              <a:gd name="T44" fmla="*/ 305 w 401"/>
              <a:gd name="T45" fmla="*/ 347 h 357"/>
              <a:gd name="T46" fmla="*/ 320 w 401"/>
              <a:gd name="T47" fmla="*/ 348 h 357"/>
              <a:gd name="T48" fmla="*/ 340 w 401"/>
              <a:gd name="T49" fmla="*/ 332 h 357"/>
              <a:gd name="T50" fmla="*/ 341 w 401"/>
              <a:gd name="T51" fmla="*/ 317 h 357"/>
              <a:gd name="T52" fmla="*/ 177 w 401"/>
              <a:gd name="T53" fmla="*/ 126 h 357"/>
              <a:gd name="T54" fmla="*/ 398 w 401"/>
              <a:gd name="T55" fmla="*/ 46 h 357"/>
              <a:gd name="T56" fmla="*/ 389 w 401"/>
              <a:gd name="T57" fmla="*/ 42 h 357"/>
              <a:gd name="T58" fmla="*/ 369 w 401"/>
              <a:gd name="T59" fmla="*/ 72 h 357"/>
              <a:gd name="T60" fmla="*/ 331 w 401"/>
              <a:gd name="T61" fmla="*/ 80 h 357"/>
              <a:gd name="T62" fmla="*/ 320 w 401"/>
              <a:gd name="T63" fmla="*/ 45 h 357"/>
              <a:gd name="T64" fmla="*/ 338 w 401"/>
              <a:gd name="T65" fmla="*/ 13 h 357"/>
              <a:gd name="T66" fmla="*/ 330 w 401"/>
              <a:gd name="T67" fmla="*/ 6 h 357"/>
              <a:gd name="T68" fmla="*/ 274 w 401"/>
              <a:gd name="T69" fmla="*/ 51 h 357"/>
              <a:gd name="T70" fmla="*/ 257 w 401"/>
              <a:gd name="T71" fmla="*/ 121 h 357"/>
              <a:gd name="T72" fmla="*/ 230 w 401"/>
              <a:gd name="T73" fmla="*/ 149 h 357"/>
              <a:gd name="T74" fmla="*/ 257 w 401"/>
              <a:gd name="T75" fmla="*/ 181 h 357"/>
              <a:gd name="T76" fmla="*/ 290 w 401"/>
              <a:gd name="T77" fmla="*/ 149 h 357"/>
              <a:gd name="T78" fmla="*/ 330 w 401"/>
              <a:gd name="T79" fmla="*/ 137 h 357"/>
              <a:gd name="T80" fmla="*/ 391 w 401"/>
              <a:gd name="T81" fmla="*/ 112 h 357"/>
              <a:gd name="T82" fmla="*/ 398 w 401"/>
              <a:gd name="T83" fmla="*/ 46 h 357"/>
              <a:gd name="T84" fmla="*/ 55 w 401"/>
              <a:gd name="T85" fmla="*/ 319 h 357"/>
              <a:gd name="T86" fmla="*/ 55 w 401"/>
              <a:gd name="T87" fmla="*/ 334 h 357"/>
              <a:gd name="T88" fmla="*/ 74 w 401"/>
              <a:gd name="T89" fmla="*/ 353 h 357"/>
              <a:gd name="T90" fmla="*/ 89 w 401"/>
              <a:gd name="T91" fmla="*/ 351 h 357"/>
              <a:gd name="T92" fmla="*/ 187 w 401"/>
              <a:gd name="T93" fmla="*/ 254 h 357"/>
              <a:gd name="T94" fmla="*/ 157 w 401"/>
              <a:gd name="T95" fmla="*/ 220 h 357"/>
              <a:gd name="T96" fmla="*/ 55 w 401"/>
              <a:gd name="T97" fmla="*/ 319 h 3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401" h="357">
                <a:moveTo>
                  <a:pt x="62" y="116"/>
                </a:moveTo>
                <a:cubicBezTo>
                  <a:pt x="81" y="101"/>
                  <a:pt x="97" y="111"/>
                  <a:pt x="117" y="135"/>
                </a:cubicBezTo>
                <a:cubicBezTo>
                  <a:pt x="120" y="138"/>
                  <a:pt x="123" y="135"/>
                  <a:pt x="124" y="133"/>
                </a:cubicBezTo>
                <a:cubicBezTo>
                  <a:pt x="126" y="132"/>
                  <a:pt x="154" y="107"/>
                  <a:pt x="155" y="106"/>
                </a:cubicBezTo>
                <a:cubicBezTo>
                  <a:pt x="156" y="105"/>
                  <a:pt x="158" y="102"/>
                  <a:pt x="156" y="100"/>
                </a:cubicBezTo>
                <a:cubicBezTo>
                  <a:pt x="154" y="98"/>
                  <a:pt x="146" y="88"/>
                  <a:pt x="141" y="81"/>
                </a:cubicBezTo>
                <a:cubicBezTo>
                  <a:pt x="105" y="34"/>
                  <a:pt x="240" y="2"/>
                  <a:pt x="219" y="1"/>
                </a:cubicBezTo>
                <a:cubicBezTo>
                  <a:pt x="208" y="1"/>
                  <a:pt x="166" y="0"/>
                  <a:pt x="160" y="1"/>
                </a:cubicBezTo>
                <a:cubicBezTo>
                  <a:pt x="134" y="4"/>
                  <a:pt x="102" y="28"/>
                  <a:pt x="86" y="39"/>
                </a:cubicBezTo>
                <a:cubicBezTo>
                  <a:pt x="64" y="53"/>
                  <a:pt x="57" y="62"/>
                  <a:pt x="55" y="63"/>
                </a:cubicBezTo>
                <a:cubicBezTo>
                  <a:pt x="49" y="68"/>
                  <a:pt x="54" y="80"/>
                  <a:pt x="43" y="90"/>
                </a:cubicBezTo>
                <a:cubicBezTo>
                  <a:pt x="32" y="100"/>
                  <a:pt x="25" y="92"/>
                  <a:pt x="18" y="98"/>
                </a:cubicBezTo>
                <a:cubicBezTo>
                  <a:pt x="15" y="101"/>
                  <a:pt x="5" y="108"/>
                  <a:pt x="3" y="110"/>
                </a:cubicBezTo>
                <a:cubicBezTo>
                  <a:pt x="0" y="113"/>
                  <a:pt x="0" y="117"/>
                  <a:pt x="2" y="120"/>
                </a:cubicBezTo>
                <a:cubicBezTo>
                  <a:pt x="2" y="120"/>
                  <a:pt x="28" y="148"/>
                  <a:pt x="30" y="150"/>
                </a:cubicBezTo>
                <a:cubicBezTo>
                  <a:pt x="32" y="153"/>
                  <a:pt x="38" y="155"/>
                  <a:pt x="41" y="152"/>
                </a:cubicBezTo>
                <a:cubicBezTo>
                  <a:pt x="45" y="149"/>
                  <a:pt x="54" y="141"/>
                  <a:pt x="55" y="139"/>
                </a:cubicBezTo>
                <a:cubicBezTo>
                  <a:pt x="57" y="138"/>
                  <a:pt x="54" y="122"/>
                  <a:pt x="62" y="116"/>
                </a:cubicBezTo>
                <a:close/>
                <a:moveTo>
                  <a:pt x="177" y="126"/>
                </a:moveTo>
                <a:cubicBezTo>
                  <a:pt x="174" y="123"/>
                  <a:pt x="171" y="123"/>
                  <a:pt x="169" y="125"/>
                </a:cubicBezTo>
                <a:cubicBezTo>
                  <a:pt x="140" y="150"/>
                  <a:pt x="140" y="150"/>
                  <a:pt x="140" y="150"/>
                </a:cubicBezTo>
                <a:cubicBezTo>
                  <a:pt x="138" y="152"/>
                  <a:pt x="137" y="156"/>
                  <a:pt x="139" y="158"/>
                </a:cubicBezTo>
                <a:cubicBezTo>
                  <a:pt x="305" y="347"/>
                  <a:pt x="305" y="347"/>
                  <a:pt x="305" y="347"/>
                </a:cubicBezTo>
                <a:cubicBezTo>
                  <a:pt x="309" y="352"/>
                  <a:pt x="316" y="352"/>
                  <a:pt x="320" y="348"/>
                </a:cubicBezTo>
                <a:cubicBezTo>
                  <a:pt x="340" y="332"/>
                  <a:pt x="340" y="332"/>
                  <a:pt x="340" y="332"/>
                </a:cubicBezTo>
                <a:cubicBezTo>
                  <a:pt x="344" y="328"/>
                  <a:pt x="345" y="321"/>
                  <a:pt x="341" y="317"/>
                </a:cubicBezTo>
                <a:lnTo>
                  <a:pt x="177" y="126"/>
                </a:lnTo>
                <a:close/>
                <a:moveTo>
                  <a:pt x="398" y="46"/>
                </a:moveTo>
                <a:cubicBezTo>
                  <a:pt x="396" y="36"/>
                  <a:pt x="391" y="38"/>
                  <a:pt x="389" y="42"/>
                </a:cubicBezTo>
                <a:cubicBezTo>
                  <a:pt x="386" y="46"/>
                  <a:pt x="374" y="64"/>
                  <a:pt x="369" y="72"/>
                </a:cubicBezTo>
                <a:cubicBezTo>
                  <a:pt x="364" y="80"/>
                  <a:pt x="353" y="96"/>
                  <a:pt x="331" y="80"/>
                </a:cubicBezTo>
                <a:cubicBezTo>
                  <a:pt x="308" y="64"/>
                  <a:pt x="316" y="53"/>
                  <a:pt x="320" y="45"/>
                </a:cubicBezTo>
                <a:cubicBezTo>
                  <a:pt x="324" y="38"/>
                  <a:pt x="336" y="16"/>
                  <a:pt x="338" y="13"/>
                </a:cubicBezTo>
                <a:cubicBezTo>
                  <a:pt x="340" y="11"/>
                  <a:pt x="338" y="3"/>
                  <a:pt x="330" y="6"/>
                </a:cubicBezTo>
                <a:cubicBezTo>
                  <a:pt x="323" y="9"/>
                  <a:pt x="280" y="27"/>
                  <a:pt x="274" y="51"/>
                </a:cubicBezTo>
                <a:cubicBezTo>
                  <a:pt x="268" y="76"/>
                  <a:pt x="279" y="99"/>
                  <a:pt x="257" y="121"/>
                </a:cubicBezTo>
                <a:cubicBezTo>
                  <a:pt x="230" y="149"/>
                  <a:pt x="230" y="149"/>
                  <a:pt x="230" y="149"/>
                </a:cubicBezTo>
                <a:cubicBezTo>
                  <a:pt x="257" y="181"/>
                  <a:pt x="257" y="181"/>
                  <a:pt x="257" y="181"/>
                </a:cubicBezTo>
                <a:cubicBezTo>
                  <a:pt x="290" y="149"/>
                  <a:pt x="290" y="149"/>
                  <a:pt x="290" y="149"/>
                </a:cubicBezTo>
                <a:cubicBezTo>
                  <a:pt x="298" y="141"/>
                  <a:pt x="315" y="134"/>
                  <a:pt x="330" y="137"/>
                </a:cubicBezTo>
                <a:cubicBezTo>
                  <a:pt x="363" y="144"/>
                  <a:pt x="381" y="132"/>
                  <a:pt x="391" y="112"/>
                </a:cubicBezTo>
                <a:cubicBezTo>
                  <a:pt x="401" y="94"/>
                  <a:pt x="399" y="56"/>
                  <a:pt x="398" y="46"/>
                </a:cubicBezTo>
                <a:close/>
                <a:moveTo>
                  <a:pt x="55" y="319"/>
                </a:moveTo>
                <a:cubicBezTo>
                  <a:pt x="50" y="323"/>
                  <a:pt x="50" y="330"/>
                  <a:pt x="55" y="334"/>
                </a:cubicBezTo>
                <a:cubicBezTo>
                  <a:pt x="74" y="353"/>
                  <a:pt x="74" y="353"/>
                  <a:pt x="74" y="353"/>
                </a:cubicBezTo>
                <a:cubicBezTo>
                  <a:pt x="78" y="357"/>
                  <a:pt x="84" y="355"/>
                  <a:pt x="89" y="351"/>
                </a:cubicBezTo>
                <a:cubicBezTo>
                  <a:pt x="187" y="254"/>
                  <a:pt x="187" y="254"/>
                  <a:pt x="187" y="254"/>
                </a:cubicBezTo>
                <a:cubicBezTo>
                  <a:pt x="157" y="220"/>
                  <a:pt x="157" y="220"/>
                  <a:pt x="157" y="220"/>
                </a:cubicBezTo>
                <a:lnTo>
                  <a:pt x="55" y="31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51" name="Изображение 5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9962" y="6481964"/>
            <a:ext cx="371700" cy="417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2800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repeatCount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grpId="0" nodeType="withEffect">
                                  <p:stCondLst>
                                    <p:cond delay="15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7" grpId="0" animBg="1"/>
      <p:bldP spid="8" grpId="0" animBg="1"/>
      <p:bldP spid="20" grpId="0"/>
      <p:bldP spid="21" grpId="0" animBg="1"/>
      <p:bldP spid="103" grpId="0"/>
      <p:bldP spid="104" grpId="0"/>
      <p:bldP spid="105" grpId="0"/>
      <p:bldP spid="106" grpId="0"/>
      <p:bldP spid="48" grpId="0" animBg="1"/>
      <p:bldP spid="4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493506"/>
            <a:ext cx="12192001" cy="364494"/>
          </a:xfrm>
          <a:prstGeom prst="rect">
            <a:avLst/>
          </a:prstGeom>
          <a:solidFill>
            <a:schemeClr val="tx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5" name="Group 14"/>
          <p:cNvGrpSpPr/>
          <p:nvPr/>
        </p:nvGrpSpPr>
        <p:grpSpPr>
          <a:xfrm>
            <a:off x="11519694" y="-120296"/>
            <a:ext cx="1067170" cy="540564"/>
            <a:chOff x="11519694" y="-120296"/>
            <a:chExt cx="1067170" cy="540564"/>
          </a:xfrm>
        </p:grpSpPr>
        <p:sp>
          <p:nvSpPr>
            <p:cNvPr id="2" name="Flowchart: Stored Data 1"/>
            <p:cNvSpPr/>
            <p:nvPr/>
          </p:nvSpPr>
          <p:spPr>
            <a:xfrm rot="19010270">
              <a:off x="11519694" y="-120296"/>
              <a:ext cx="1067170" cy="431802"/>
            </a:xfrm>
            <a:prstGeom prst="flowChartOnlineStorage">
              <a:avLst/>
            </a:prstGeom>
            <a:solidFill>
              <a:schemeClr val="tx1">
                <a:lumMod val="50000"/>
                <a:lumOff val="50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647229" y="112491"/>
              <a:ext cx="4209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fld id="{8579DA54-78A2-44D3-84F9-6343F6896AE5}" type="slidenum">
                <a:rPr lang="id-ID" sz="140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fld>
              <a:endParaRPr lang="id-ID" sz="1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Oval 5"/>
          <p:cNvSpPr>
            <a:spLocks noChangeAspect="1"/>
          </p:cNvSpPr>
          <p:nvPr/>
        </p:nvSpPr>
        <p:spPr>
          <a:xfrm>
            <a:off x="139520" y="6575292"/>
            <a:ext cx="172800" cy="1728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77546" y="6575292"/>
            <a:ext cx="172800" cy="1728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1014" y="6575292"/>
            <a:ext cx="172800" cy="1728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072866" y="392976"/>
            <a:ext cx="10133351" cy="1312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ИСТОЧНИКИ</a:t>
            </a:r>
            <a:r>
              <a:rPr lang="id-ID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ФИНАНСИРОВАНИЯ</a:t>
            </a:r>
            <a:endParaRPr lang="id-ID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В соответствии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 постановлением Правительства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РФ от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26.12.2015 № 1451 «О предоставлении финансовой поддержки за счет средств государственной корпорации – Фонда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ЖКХ на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модернизацию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систем коммунальной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инфраструктуры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», объем финансирования распределяется следующим образом:</a:t>
            </a:r>
            <a:endParaRPr lang="ru-RU" sz="12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endParaRPr lang="en-US" sz="12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910942" y="1555243"/>
            <a:ext cx="457200" cy="23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3" name="Char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2322961"/>
              </p:ext>
            </p:extLst>
          </p:nvPr>
        </p:nvGraphicFramePr>
        <p:xfrm>
          <a:off x="1852528" y="2899174"/>
          <a:ext cx="2089332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3043282"/>
              </p:ext>
            </p:extLst>
          </p:nvPr>
        </p:nvGraphicFramePr>
        <p:xfrm>
          <a:off x="4003365" y="2899174"/>
          <a:ext cx="2089332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2713090"/>
              </p:ext>
            </p:extLst>
          </p:nvPr>
        </p:nvGraphicFramePr>
        <p:xfrm>
          <a:off x="6159833" y="2884660"/>
          <a:ext cx="2089332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Char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9579287"/>
              </p:ext>
            </p:extLst>
          </p:nvPr>
        </p:nvGraphicFramePr>
        <p:xfrm>
          <a:off x="8310576" y="2869762"/>
          <a:ext cx="2089332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359829" y="3590844"/>
            <a:ext cx="986971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id-ID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60</a:t>
            </a:r>
          </a:p>
          <a:p>
            <a:pPr algn="ctr">
              <a:lnSpc>
                <a:spcPct val="70000"/>
              </a:lnSpc>
            </a:pPr>
            <a:r>
              <a:rPr lang="id-ID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%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30977" y="3590845"/>
            <a:ext cx="986971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20</a:t>
            </a:r>
            <a:endParaRPr lang="id-ID" sz="4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>
              <a:lnSpc>
                <a:spcPct val="70000"/>
              </a:lnSpc>
            </a:pPr>
            <a:r>
              <a:rPr lang="id-ID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%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1580" y="3590844"/>
            <a:ext cx="986971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20</a:t>
            </a:r>
            <a:endParaRPr lang="id-ID" sz="4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>
              <a:lnSpc>
                <a:spcPct val="70000"/>
              </a:lnSpc>
            </a:pPr>
            <a:r>
              <a:rPr lang="id-ID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%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861757" y="3590844"/>
            <a:ext cx="986971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100</a:t>
            </a:r>
            <a:endParaRPr lang="id-ID" sz="4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>
              <a:lnSpc>
                <a:spcPct val="70000"/>
              </a:lnSpc>
            </a:pPr>
            <a:r>
              <a:rPr lang="id-ID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%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2859482" y="2578186"/>
            <a:ext cx="0" cy="407804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none" w="lg" len="sm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042371" y="2578186"/>
            <a:ext cx="0" cy="407804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none" w="lg" len="sm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225260" y="2564118"/>
            <a:ext cx="0" cy="402635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none" w="lg" len="sm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9379121" y="2550496"/>
            <a:ext cx="0" cy="402635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none" w="lg" len="sm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880779" y="1827254"/>
            <a:ext cx="1977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46 938 000 ₽</a:t>
            </a:r>
            <a:endParaRPr lang="ru-RU" sz="2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90 410 784 </a:t>
            </a:r>
            <a:r>
              <a:rPr lang="ru-RU" sz="2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₽</a:t>
            </a:r>
            <a:endParaRPr lang="id-ID" sz="2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959092" y="1826698"/>
            <a:ext cx="21214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15 646 000 ₽</a:t>
            </a:r>
            <a:endParaRPr lang="ru-RU" sz="2400" b="1" dirty="0" smtClean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30 136 928 ₽</a:t>
            </a:r>
            <a:endParaRPr lang="id-ID" sz="2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78824" y="1826698"/>
            <a:ext cx="20513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15 646 000 </a:t>
            </a:r>
            <a:r>
              <a:rPr lang="ru-RU" sz="2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₽</a:t>
            </a:r>
            <a:endParaRPr lang="ru-RU" sz="2400" b="1" dirty="0" smtClean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ru-RU" sz="2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136 928 </a:t>
            </a:r>
            <a:r>
              <a:rPr lang="ru-RU" sz="2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₽</a:t>
            </a:r>
            <a:endParaRPr lang="id-ID" sz="2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328428" y="1826698"/>
            <a:ext cx="21580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78 230 000 ₽</a:t>
            </a:r>
            <a:endParaRPr lang="ru-RU" sz="2400" b="1" dirty="0" smtClean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150 684 646 ₽</a:t>
            </a:r>
            <a:endParaRPr lang="id-ID" sz="2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2857134" y="4985436"/>
            <a:ext cx="0" cy="407804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040023" y="4985436"/>
            <a:ext cx="0" cy="407804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222912" y="4984431"/>
            <a:ext cx="0" cy="402635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9405801" y="4983426"/>
            <a:ext cx="0" cy="402635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itle 13"/>
          <p:cNvSpPr txBox="1">
            <a:spLocks/>
          </p:cNvSpPr>
          <p:nvPr/>
        </p:nvSpPr>
        <p:spPr>
          <a:xfrm>
            <a:off x="1780834" y="5267716"/>
            <a:ext cx="2172793" cy="937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Фонд ЖКХ</a:t>
            </a:r>
            <a:endParaRPr lang="id-ID" sz="1400" b="1" dirty="0" smtClean="0">
              <a:solidFill>
                <a:schemeClr val="accent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ru-RU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Общий объем финансирования</a:t>
            </a:r>
          </a:p>
          <a:p>
            <a:pPr algn="ctr"/>
            <a:r>
              <a:rPr lang="ru-RU" sz="2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137 </a:t>
            </a:r>
            <a:r>
              <a:rPr lang="ru-RU" sz="2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348 784 ₽</a:t>
            </a:r>
            <a:endParaRPr lang="en-US" sz="2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" name="Title 13"/>
          <p:cNvSpPr txBox="1">
            <a:spLocks/>
          </p:cNvSpPr>
          <p:nvPr/>
        </p:nvSpPr>
        <p:spPr>
          <a:xfrm>
            <a:off x="3933435" y="5267715"/>
            <a:ext cx="2172793" cy="937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Бюджет субъекта</a:t>
            </a:r>
            <a:endParaRPr lang="id-ID" sz="1400" b="1" dirty="0" smtClean="0">
              <a:solidFill>
                <a:schemeClr val="accent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ru-RU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Общий </a:t>
            </a:r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объем </a:t>
            </a:r>
            <a:r>
              <a:rPr lang="ru-RU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финансирования</a:t>
            </a:r>
          </a:p>
          <a:p>
            <a:pPr algn="ctr"/>
            <a:r>
              <a:rPr lang="ru-RU" sz="2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45 782 928 </a:t>
            </a:r>
            <a:r>
              <a:rPr lang="ru-RU" sz="2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₽</a:t>
            </a:r>
            <a:endParaRPr lang="ru-RU" sz="1100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9" name="Title 13"/>
          <p:cNvSpPr txBox="1">
            <a:spLocks/>
          </p:cNvSpPr>
          <p:nvPr/>
        </p:nvSpPr>
        <p:spPr>
          <a:xfrm>
            <a:off x="6126419" y="5263865"/>
            <a:ext cx="2172793" cy="937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Участник проекта</a:t>
            </a:r>
            <a:endParaRPr lang="id-ID" sz="1400" b="1" dirty="0" smtClean="0">
              <a:solidFill>
                <a:schemeClr val="accent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Общий объем финансирования</a:t>
            </a:r>
          </a:p>
          <a:p>
            <a:pPr algn="ctr"/>
            <a:r>
              <a:rPr lang="ru-RU" sz="2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45 782 928 ₽</a:t>
            </a:r>
            <a:endParaRPr lang="ru-RU" sz="1100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0" name="Title 13"/>
          <p:cNvSpPr txBox="1">
            <a:spLocks/>
          </p:cNvSpPr>
          <p:nvPr/>
        </p:nvSpPr>
        <p:spPr>
          <a:xfrm>
            <a:off x="8309307" y="5273078"/>
            <a:ext cx="2172793" cy="937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Общая стоимость</a:t>
            </a:r>
            <a:endParaRPr lang="id-ID" sz="1400" b="1" dirty="0" smtClean="0">
              <a:solidFill>
                <a:schemeClr val="accent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Общий объем финансирования</a:t>
            </a:r>
          </a:p>
          <a:p>
            <a:pPr algn="ctr"/>
            <a:r>
              <a:rPr lang="ru-RU" sz="2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228 914 640 ₽</a:t>
            </a:r>
            <a:endParaRPr lang="ru-RU" sz="1100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0959" y="1826698"/>
            <a:ext cx="1291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2016г.</a:t>
            </a:r>
          </a:p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2017г.</a:t>
            </a:r>
            <a:endParaRPr lang="id-ID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4" name="Изображение 4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9962" y="6481964"/>
            <a:ext cx="371700" cy="417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172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repeatCount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500"/>
                            </p:stCondLst>
                            <p:childTnLst>
                              <p:par>
                                <p:cTn id="6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7" grpId="0" animBg="1"/>
      <p:bldP spid="8" grpId="0" animBg="1"/>
      <p:bldP spid="20" grpId="0"/>
      <p:bldP spid="21" grpId="0" animBg="1"/>
      <p:bldGraphic spid="13" grpId="0">
        <p:bldAsOne/>
      </p:bldGraphic>
      <p:bldGraphic spid="14" grpId="0">
        <p:bldAsOne/>
      </p:bldGraphic>
      <p:bldGraphic spid="16" grpId="0">
        <p:bldAsOne/>
      </p:bldGraphic>
      <p:bldGraphic spid="17" grpId="0">
        <p:bldAsOne/>
      </p:bldGraphic>
      <p:bldP spid="18" grpId="0"/>
      <p:bldP spid="19" grpId="0"/>
      <p:bldP spid="22" grpId="0"/>
      <p:bldP spid="24" grpId="0"/>
      <p:bldP spid="29" grpId="0"/>
      <p:bldP spid="30" grpId="0"/>
      <p:bldP spid="31" grpId="0"/>
      <p:bldP spid="32" grpId="0"/>
      <p:bldP spid="37" grpId="0"/>
      <p:bldP spid="38" grpId="0"/>
      <p:bldP spid="39" grpId="0"/>
      <p:bldP spid="40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" y="6493506"/>
            <a:ext cx="12192001" cy="364494"/>
          </a:xfrm>
          <a:prstGeom prst="rect">
            <a:avLst/>
          </a:prstGeom>
          <a:solidFill>
            <a:schemeClr val="tx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5" name="Group 14"/>
          <p:cNvGrpSpPr/>
          <p:nvPr/>
        </p:nvGrpSpPr>
        <p:grpSpPr>
          <a:xfrm>
            <a:off x="11519694" y="-120296"/>
            <a:ext cx="1067170" cy="540564"/>
            <a:chOff x="11519694" y="-120296"/>
            <a:chExt cx="1067170" cy="540564"/>
          </a:xfrm>
        </p:grpSpPr>
        <p:sp>
          <p:nvSpPr>
            <p:cNvPr id="2" name="Flowchart: Stored Data 1"/>
            <p:cNvSpPr/>
            <p:nvPr/>
          </p:nvSpPr>
          <p:spPr>
            <a:xfrm rot="19010270">
              <a:off x="11519694" y="-120296"/>
              <a:ext cx="1067170" cy="431802"/>
            </a:xfrm>
            <a:prstGeom prst="flowChartOnlineStorage">
              <a:avLst/>
            </a:prstGeom>
            <a:solidFill>
              <a:schemeClr val="tx1">
                <a:lumMod val="50000"/>
                <a:lumOff val="50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647229" y="112491"/>
              <a:ext cx="4209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fld id="{8579DA54-78A2-44D3-84F9-6343F6896AE5}" type="slidenum">
                <a:rPr lang="id-ID" sz="140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fld>
              <a:endParaRPr lang="id-ID" sz="1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Oval 5"/>
          <p:cNvSpPr>
            <a:spLocks noChangeAspect="1"/>
          </p:cNvSpPr>
          <p:nvPr/>
        </p:nvSpPr>
        <p:spPr>
          <a:xfrm>
            <a:off x="139520" y="6575292"/>
            <a:ext cx="172800" cy="1728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77546" y="6575292"/>
            <a:ext cx="172800" cy="1728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1014" y="6575292"/>
            <a:ext cx="172800" cy="1728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228038" y="516074"/>
            <a:ext cx="9512388" cy="1312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ПЛАН</a:t>
            </a:r>
            <a:r>
              <a:rPr lang="id-ID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РЕАЛИЗАЦИИ</a:t>
            </a:r>
            <a:endParaRPr lang="id-ID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«План мероприятий по созданию, реконструкции и модернизации объектов коммунальной инфраструктуры в сфере теплоснабжения р.п. Маслянино Маслянинского района Новосибирской области на 2016 – 2017 год»  утвержден постановлением Правительства Новосибирской области от 04.03.2016 года № 59-п</a:t>
            </a:r>
            <a:endParaRPr lang="en-US" sz="12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pSp>
        <p:nvGrpSpPr>
          <p:cNvPr id="81" name="Group 80"/>
          <p:cNvGrpSpPr/>
          <p:nvPr/>
        </p:nvGrpSpPr>
        <p:grpSpPr>
          <a:xfrm>
            <a:off x="3052490" y="2999990"/>
            <a:ext cx="418280" cy="418280"/>
            <a:chOff x="7322925" y="1113826"/>
            <a:chExt cx="418280" cy="418280"/>
          </a:xfrm>
        </p:grpSpPr>
        <p:sp>
          <p:nvSpPr>
            <p:cNvPr id="82" name="Teardrop 81"/>
            <p:cNvSpPr/>
            <p:nvPr/>
          </p:nvSpPr>
          <p:spPr>
            <a:xfrm rot="8100000">
              <a:off x="7322925" y="1113826"/>
              <a:ext cx="418280" cy="418280"/>
            </a:xfrm>
            <a:prstGeom prst="teardrop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Freeform 6"/>
            <p:cNvSpPr>
              <a:spLocks noEditPoints="1"/>
            </p:cNvSpPr>
            <p:nvPr/>
          </p:nvSpPr>
          <p:spPr bwMode="auto">
            <a:xfrm>
              <a:off x="7431874" y="1200224"/>
              <a:ext cx="209778" cy="230756"/>
            </a:xfrm>
            <a:custGeom>
              <a:avLst/>
              <a:gdLst>
                <a:gd name="T0" fmla="*/ 347 w 376"/>
                <a:gd name="T1" fmla="*/ 284 h 376"/>
                <a:gd name="T2" fmla="*/ 347 w 376"/>
                <a:gd name="T3" fmla="*/ 238 h 376"/>
                <a:gd name="T4" fmla="*/ 278 w 376"/>
                <a:gd name="T5" fmla="*/ 169 h 376"/>
                <a:gd name="T6" fmla="*/ 238 w 376"/>
                <a:gd name="T7" fmla="*/ 169 h 376"/>
                <a:gd name="T8" fmla="*/ 207 w 376"/>
                <a:gd name="T9" fmla="*/ 148 h 376"/>
                <a:gd name="T10" fmla="*/ 207 w 376"/>
                <a:gd name="T11" fmla="*/ 92 h 376"/>
                <a:gd name="T12" fmla="*/ 236 w 376"/>
                <a:gd name="T13" fmla="*/ 48 h 376"/>
                <a:gd name="T14" fmla="*/ 188 w 376"/>
                <a:gd name="T15" fmla="*/ 0 h 376"/>
                <a:gd name="T16" fmla="*/ 140 w 376"/>
                <a:gd name="T17" fmla="*/ 48 h 376"/>
                <a:gd name="T18" fmla="*/ 169 w 376"/>
                <a:gd name="T19" fmla="*/ 92 h 376"/>
                <a:gd name="T20" fmla="*/ 169 w 376"/>
                <a:gd name="T21" fmla="*/ 148 h 376"/>
                <a:gd name="T22" fmla="*/ 138 w 376"/>
                <a:gd name="T23" fmla="*/ 169 h 376"/>
                <a:gd name="T24" fmla="*/ 98 w 376"/>
                <a:gd name="T25" fmla="*/ 169 h 376"/>
                <a:gd name="T26" fmla="*/ 29 w 376"/>
                <a:gd name="T27" fmla="*/ 238 h 376"/>
                <a:gd name="T28" fmla="*/ 29 w 376"/>
                <a:gd name="T29" fmla="*/ 284 h 376"/>
                <a:gd name="T30" fmla="*/ 0 w 376"/>
                <a:gd name="T31" fmla="*/ 328 h 376"/>
                <a:gd name="T32" fmla="*/ 48 w 376"/>
                <a:gd name="T33" fmla="*/ 376 h 376"/>
                <a:gd name="T34" fmla="*/ 96 w 376"/>
                <a:gd name="T35" fmla="*/ 328 h 376"/>
                <a:gd name="T36" fmla="*/ 67 w 376"/>
                <a:gd name="T37" fmla="*/ 284 h 376"/>
                <a:gd name="T38" fmla="*/ 67 w 376"/>
                <a:gd name="T39" fmla="*/ 238 h 376"/>
                <a:gd name="T40" fmla="*/ 98 w 376"/>
                <a:gd name="T41" fmla="*/ 207 h 376"/>
                <a:gd name="T42" fmla="*/ 138 w 376"/>
                <a:gd name="T43" fmla="*/ 207 h 376"/>
                <a:gd name="T44" fmla="*/ 169 w 376"/>
                <a:gd name="T45" fmla="*/ 202 h 376"/>
                <a:gd name="T46" fmla="*/ 169 w 376"/>
                <a:gd name="T47" fmla="*/ 284 h 376"/>
                <a:gd name="T48" fmla="*/ 140 w 376"/>
                <a:gd name="T49" fmla="*/ 328 h 376"/>
                <a:gd name="T50" fmla="*/ 188 w 376"/>
                <a:gd name="T51" fmla="*/ 376 h 376"/>
                <a:gd name="T52" fmla="*/ 236 w 376"/>
                <a:gd name="T53" fmla="*/ 328 h 376"/>
                <a:gd name="T54" fmla="*/ 207 w 376"/>
                <a:gd name="T55" fmla="*/ 284 h 376"/>
                <a:gd name="T56" fmla="*/ 207 w 376"/>
                <a:gd name="T57" fmla="*/ 202 h 376"/>
                <a:gd name="T58" fmla="*/ 238 w 376"/>
                <a:gd name="T59" fmla="*/ 207 h 376"/>
                <a:gd name="T60" fmla="*/ 278 w 376"/>
                <a:gd name="T61" fmla="*/ 207 h 376"/>
                <a:gd name="T62" fmla="*/ 309 w 376"/>
                <a:gd name="T63" fmla="*/ 238 h 376"/>
                <a:gd name="T64" fmla="*/ 309 w 376"/>
                <a:gd name="T65" fmla="*/ 284 h 376"/>
                <a:gd name="T66" fmla="*/ 280 w 376"/>
                <a:gd name="T67" fmla="*/ 328 h 376"/>
                <a:gd name="T68" fmla="*/ 328 w 376"/>
                <a:gd name="T69" fmla="*/ 376 h 376"/>
                <a:gd name="T70" fmla="*/ 376 w 376"/>
                <a:gd name="T71" fmla="*/ 328 h 376"/>
                <a:gd name="T72" fmla="*/ 347 w 376"/>
                <a:gd name="T73" fmla="*/ 284 h 376"/>
                <a:gd name="T74" fmla="*/ 75 w 376"/>
                <a:gd name="T75" fmla="*/ 328 h 376"/>
                <a:gd name="T76" fmla="*/ 48 w 376"/>
                <a:gd name="T77" fmla="*/ 356 h 376"/>
                <a:gd name="T78" fmla="*/ 20 w 376"/>
                <a:gd name="T79" fmla="*/ 328 h 376"/>
                <a:gd name="T80" fmla="*/ 48 w 376"/>
                <a:gd name="T81" fmla="*/ 300 h 376"/>
                <a:gd name="T82" fmla="*/ 75 w 376"/>
                <a:gd name="T83" fmla="*/ 328 h 376"/>
                <a:gd name="T84" fmla="*/ 160 w 376"/>
                <a:gd name="T85" fmla="*/ 48 h 376"/>
                <a:gd name="T86" fmla="*/ 188 w 376"/>
                <a:gd name="T87" fmla="*/ 20 h 376"/>
                <a:gd name="T88" fmla="*/ 215 w 376"/>
                <a:gd name="T89" fmla="*/ 48 h 376"/>
                <a:gd name="T90" fmla="*/ 188 w 376"/>
                <a:gd name="T91" fmla="*/ 76 h 376"/>
                <a:gd name="T92" fmla="*/ 160 w 376"/>
                <a:gd name="T93" fmla="*/ 48 h 376"/>
                <a:gd name="T94" fmla="*/ 215 w 376"/>
                <a:gd name="T95" fmla="*/ 328 h 376"/>
                <a:gd name="T96" fmla="*/ 188 w 376"/>
                <a:gd name="T97" fmla="*/ 356 h 376"/>
                <a:gd name="T98" fmla="*/ 160 w 376"/>
                <a:gd name="T99" fmla="*/ 328 h 376"/>
                <a:gd name="T100" fmla="*/ 188 w 376"/>
                <a:gd name="T101" fmla="*/ 300 h 376"/>
                <a:gd name="T102" fmla="*/ 215 w 376"/>
                <a:gd name="T103" fmla="*/ 328 h 376"/>
                <a:gd name="T104" fmla="*/ 328 w 376"/>
                <a:gd name="T105" fmla="*/ 356 h 376"/>
                <a:gd name="T106" fmla="*/ 300 w 376"/>
                <a:gd name="T107" fmla="*/ 328 h 376"/>
                <a:gd name="T108" fmla="*/ 328 w 376"/>
                <a:gd name="T109" fmla="*/ 300 h 376"/>
                <a:gd name="T110" fmla="*/ 355 w 376"/>
                <a:gd name="T111" fmla="*/ 328 h 376"/>
                <a:gd name="T112" fmla="*/ 328 w 376"/>
                <a:gd name="T113" fmla="*/ 356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6" h="376">
                  <a:moveTo>
                    <a:pt x="347" y="284"/>
                  </a:moveTo>
                  <a:cubicBezTo>
                    <a:pt x="347" y="238"/>
                    <a:pt x="347" y="238"/>
                    <a:pt x="347" y="238"/>
                  </a:cubicBezTo>
                  <a:cubicBezTo>
                    <a:pt x="347" y="210"/>
                    <a:pt x="328" y="169"/>
                    <a:pt x="278" y="169"/>
                  </a:cubicBezTo>
                  <a:cubicBezTo>
                    <a:pt x="238" y="169"/>
                    <a:pt x="238" y="169"/>
                    <a:pt x="238" y="169"/>
                  </a:cubicBezTo>
                  <a:cubicBezTo>
                    <a:pt x="210" y="169"/>
                    <a:pt x="207" y="155"/>
                    <a:pt x="207" y="148"/>
                  </a:cubicBezTo>
                  <a:cubicBezTo>
                    <a:pt x="207" y="92"/>
                    <a:pt x="207" y="92"/>
                    <a:pt x="207" y="92"/>
                  </a:cubicBezTo>
                  <a:cubicBezTo>
                    <a:pt x="224" y="85"/>
                    <a:pt x="236" y="68"/>
                    <a:pt x="236" y="48"/>
                  </a:cubicBezTo>
                  <a:cubicBezTo>
                    <a:pt x="236" y="21"/>
                    <a:pt x="214" y="0"/>
                    <a:pt x="188" y="0"/>
                  </a:cubicBezTo>
                  <a:cubicBezTo>
                    <a:pt x="161" y="0"/>
                    <a:pt x="140" y="21"/>
                    <a:pt x="140" y="48"/>
                  </a:cubicBezTo>
                  <a:cubicBezTo>
                    <a:pt x="140" y="68"/>
                    <a:pt x="152" y="85"/>
                    <a:pt x="169" y="92"/>
                  </a:cubicBezTo>
                  <a:cubicBezTo>
                    <a:pt x="169" y="148"/>
                    <a:pt x="169" y="148"/>
                    <a:pt x="169" y="148"/>
                  </a:cubicBezTo>
                  <a:cubicBezTo>
                    <a:pt x="169" y="153"/>
                    <a:pt x="167" y="169"/>
                    <a:pt x="138" y="169"/>
                  </a:cubicBezTo>
                  <a:cubicBezTo>
                    <a:pt x="98" y="169"/>
                    <a:pt x="98" y="169"/>
                    <a:pt x="98" y="169"/>
                  </a:cubicBezTo>
                  <a:cubicBezTo>
                    <a:pt x="47" y="169"/>
                    <a:pt x="29" y="210"/>
                    <a:pt x="29" y="238"/>
                  </a:cubicBezTo>
                  <a:cubicBezTo>
                    <a:pt x="29" y="284"/>
                    <a:pt x="29" y="284"/>
                    <a:pt x="29" y="284"/>
                  </a:cubicBezTo>
                  <a:cubicBezTo>
                    <a:pt x="12" y="291"/>
                    <a:pt x="0" y="308"/>
                    <a:pt x="0" y="328"/>
                  </a:cubicBezTo>
                  <a:cubicBezTo>
                    <a:pt x="0" y="354"/>
                    <a:pt x="21" y="376"/>
                    <a:pt x="48" y="376"/>
                  </a:cubicBezTo>
                  <a:cubicBezTo>
                    <a:pt x="74" y="376"/>
                    <a:pt x="96" y="354"/>
                    <a:pt x="96" y="328"/>
                  </a:cubicBezTo>
                  <a:cubicBezTo>
                    <a:pt x="96" y="308"/>
                    <a:pt x="84" y="291"/>
                    <a:pt x="67" y="284"/>
                  </a:cubicBezTo>
                  <a:cubicBezTo>
                    <a:pt x="67" y="238"/>
                    <a:pt x="67" y="238"/>
                    <a:pt x="67" y="238"/>
                  </a:cubicBezTo>
                  <a:cubicBezTo>
                    <a:pt x="67" y="233"/>
                    <a:pt x="68" y="207"/>
                    <a:pt x="98" y="207"/>
                  </a:cubicBezTo>
                  <a:cubicBezTo>
                    <a:pt x="138" y="207"/>
                    <a:pt x="138" y="207"/>
                    <a:pt x="138" y="207"/>
                  </a:cubicBezTo>
                  <a:cubicBezTo>
                    <a:pt x="150" y="207"/>
                    <a:pt x="160" y="205"/>
                    <a:pt x="169" y="202"/>
                  </a:cubicBezTo>
                  <a:cubicBezTo>
                    <a:pt x="169" y="284"/>
                    <a:pt x="169" y="284"/>
                    <a:pt x="169" y="284"/>
                  </a:cubicBezTo>
                  <a:cubicBezTo>
                    <a:pt x="152" y="291"/>
                    <a:pt x="140" y="308"/>
                    <a:pt x="140" y="328"/>
                  </a:cubicBezTo>
                  <a:cubicBezTo>
                    <a:pt x="140" y="354"/>
                    <a:pt x="161" y="376"/>
                    <a:pt x="188" y="376"/>
                  </a:cubicBezTo>
                  <a:cubicBezTo>
                    <a:pt x="214" y="376"/>
                    <a:pt x="236" y="354"/>
                    <a:pt x="236" y="328"/>
                  </a:cubicBezTo>
                  <a:cubicBezTo>
                    <a:pt x="236" y="308"/>
                    <a:pt x="224" y="291"/>
                    <a:pt x="207" y="284"/>
                  </a:cubicBezTo>
                  <a:cubicBezTo>
                    <a:pt x="207" y="202"/>
                    <a:pt x="207" y="202"/>
                    <a:pt x="207" y="202"/>
                  </a:cubicBezTo>
                  <a:cubicBezTo>
                    <a:pt x="215" y="205"/>
                    <a:pt x="226" y="207"/>
                    <a:pt x="238" y="207"/>
                  </a:cubicBezTo>
                  <a:cubicBezTo>
                    <a:pt x="278" y="207"/>
                    <a:pt x="278" y="207"/>
                    <a:pt x="278" y="207"/>
                  </a:cubicBezTo>
                  <a:cubicBezTo>
                    <a:pt x="306" y="207"/>
                    <a:pt x="309" y="231"/>
                    <a:pt x="309" y="238"/>
                  </a:cubicBezTo>
                  <a:cubicBezTo>
                    <a:pt x="309" y="284"/>
                    <a:pt x="309" y="284"/>
                    <a:pt x="309" y="284"/>
                  </a:cubicBezTo>
                  <a:cubicBezTo>
                    <a:pt x="292" y="291"/>
                    <a:pt x="280" y="308"/>
                    <a:pt x="280" y="328"/>
                  </a:cubicBezTo>
                  <a:cubicBezTo>
                    <a:pt x="280" y="354"/>
                    <a:pt x="301" y="376"/>
                    <a:pt x="328" y="376"/>
                  </a:cubicBezTo>
                  <a:cubicBezTo>
                    <a:pt x="354" y="376"/>
                    <a:pt x="376" y="354"/>
                    <a:pt x="376" y="328"/>
                  </a:cubicBezTo>
                  <a:cubicBezTo>
                    <a:pt x="376" y="308"/>
                    <a:pt x="364" y="291"/>
                    <a:pt x="347" y="284"/>
                  </a:cubicBezTo>
                  <a:close/>
                  <a:moveTo>
                    <a:pt x="75" y="328"/>
                  </a:moveTo>
                  <a:cubicBezTo>
                    <a:pt x="75" y="343"/>
                    <a:pt x="63" y="356"/>
                    <a:pt x="48" y="356"/>
                  </a:cubicBezTo>
                  <a:cubicBezTo>
                    <a:pt x="32" y="356"/>
                    <a:pt x="20" y="343"/>
                    <a:pt x="20" y="328"/>
                  </a:cubicBezTo>
                  <a:cubicBezTo>
                    <a:pt x="20" y="313"/>
                    <a:pt x="32" y="300"/>
                    <a:pt x="48" y="300"/>
                  </a:cubicBezTo>
                  <a:cubicBezTo>
                    <a:pt x="63" y="300"/>
                    <a:pt x="75" y="313"/>
                    <a:pt x="75" y="328"/>
                  </a:cubicBezTo>
                  <a:close/>
                  <a:moveTo>
                    <a:pt x="160" y="48"/>
                  </a:moveTo>
                  <a:cubicBezTo>
                    <a:pt x="160" y="33"/>
                    <a:pt x="172" y="20"/>
                    <a:pt x="188" y="20"/>
                  </a:cubicBezTo>
                  <a:cubicBezTo>
                    <a:pt x="203" y="20"/>
                    <a:pt x="215" y="33"/>
                    <a:pt x="215" y="48"/>
                  </a:cubicBezTo>
                  <a:cubicBezTo>
                    <a:pt x="215" y="63"/>
                    <a:pt x="203" y="76"/>
                    <a:pt x="188" y="76"/>
                  </a:cubicBezTo>
                  <a:cubicBezTo>
                    <a:pt x="172" y="76"/>
                    <a:pt x="160" y="63"/>
                    <a:pt x="160" y="48"/>
                  </a:cubicBezTo>
                  <a:close/>
                  <a:moveTo>
                    <a:pt x="215" y="328"/>
                  </a:moveTo>
                  <a:cubicBezTo>
                    <a:pt x="215" y="343"/>
                    <a:pt x="203" y="356"/>
                    <a:pt x="188" y="356"/>
                  </a:cubicBezTo>
                  <a:cubicBezTo>
                    <a:pt x="172" y="356"/>
                    <a:pt x="160" y="343"/>
                    <a:pt x="160" y="328"/>
                  </a:cubicBezTo>
                  <a:cubicBezTo>
                    <a:pt x="160" y="313"/>
                    <a:pt x="172" y="300"/>
                    <a:pt x="188" y="300"/>
                  </a:cubicBezTo>
                  <a:cubicBezTo>
                    <a:pt x="203" y="300"/>
                    <a:pt x="215" y="313"/>
                    <a:pt x="215" y="328"/>
                  </a:cubicBezTo>
                  <a:close/>
                  <a:moveTo>
                    <a:pt x="328" y="356"/>
                  </a:moveTo>
                  <a:cubicBezTo>
                    <a:pt x="312" y="356"/>
                    <a:pt x="300" y="343"/>
                    <a:pt x="300" y="328"/>
                  </a:cubicBezTo>
                  <a:cubicBezTo>
                    <a:pt x="300" y="313"/>
                    <a:pt x="312" y="300"/>
                    <a:pt x="328" y="300"/>
                  </a:cubicBezTo>
                  <a:cubicBezTo>
                    <a:pt x="343" y="300"/>
                    <a:pt x="355" y="313"/>
                    <a:pt x="355" y="328"/>
                  </a:cubicBezTo>
                  <a:cubicBezTo>
                    <a:pt x="355" y="343"/>
                    <a:pt x="343" y="356"/>
                    <a:pt x="328" y="35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6777340" y="2999990"/>
            <a:ext cx="418280" cy="418280"/>
            <a:chOff x="4158893" y="1506251"/>
            <a:chExt cx="418280" cy="418280"/>
          </a:xfrm>
        </p:grpSpPr>
        <p:sp>
          <p:nvSpPr>
            <p:cNvPr id="85" name="Teardrop 84"/>
            <p:cNvSpPr/>
            <p:nvPr/>
          </p:nvSpPr>
          <p:spPr>
            <a:xfrm rot="8100000">
              <a:off x="4158893" y="1506251"/>
              <a:ext cx="418280" cy="418280"/>
            </a:xfrm>
            <a:prstGeom prst="teardrop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Freeform 11"/>
            <p:cNvSpPr>
              <a:spLocks/>
            </p:cNvSpPr>
            <p:nvPr/>
          </p:nvSpPr>
          <p:spPr bwMode="auto">
            <a:xfrm>
              <a:off x="4238052" y="1639825"/>
              <a:ext cx="258741" cy="168209"/>
            </a:xfrm>
            <a:custGeom>
              <a:avLst/>
              <a:gdLst>
                <a:gd name="T0" fmla="*/ 304 w 400"/>
                <a:gd name="T1" fmla="*/ 73 h 260"/>
                <a:gd name="T2" fmla="*/ 288 w 400"/>
                <a:gd name="T3" fmla="*/ 74 h 260"/>
                <a:gd name="T4" fmla="*/ 186 w 400"/>
                <a:gd name="T5" fmla="*/ 0 h 260"/>
                <a:gd name="T6" fmla="*/ 80 w 400"/>
                <a:gd name="T7" fmla="*/ 104 h 260"/>
                <a:gd name="T8" fmla="*/ 81 w 400"/>
                <a:gd name="T9" fmla="*/ 119 h 260"/>
                <a:gd name="T10" fmla="*/ 72 w 400"/>
                <a:gd name="T11" fmla="*/ 118 h 260"/>
                <a:gd name="T12" fmla="*/ 0 w 400"/>
                <a:gd name="T13" fmla="*/ 189 h 260"/>
                <a:gd name="T14" fmla="*/ 72 w 400"/>
                <a:gd name="T15" fmla="*/ 260 h 260"/>
                <a:gd name="T16" fmla="*/ 172 w 400"/>
                <a:gd name="T17" fmla="*/ 260 h 260"/>
                <a:gd name="T18" fmla="*/ 172 w 400"/>
                <a:gd name="T19" fmla="*/ 184 h 260"/>
                <a:gd name="T20" fmla="*/ 130 w 400"/>
                <a:gd name="T21" fmla="*/ 184 h 260"/>
                <a:gd name="T22" fmla="*/ 200 w 400"/>
                <a:gd name="T23" fmla="*/ 92 h 260"/>
                <a:gd name="T24" fmla="*/ 270 w 400"/>
                <a:gd name="T25" fmla="*/ 184 h 260"/>
                <a:gd name="T26" fmla="*/ 228 w 400"/>
                <a:gd name="T27" fmla="*/ 184 h 260"/>
                <a:gd name="T28" fmla="*/ 228 w 400"/>
                <a:gd name="T29" fmla="*/ 260 h 260"/>
                <a:gd name="T30" fmla="*/ 304 w 400"/>
                <a:gd name="T31" fmla="*/ 260 h 260"/>
                <a:gd name="T32" fmla="*/ 400 w 400"/>
                <a:gd name="T33" fmla="*/ 166 h 260"/>
                <a:gd name="T34" fmla="*/ 304 w 400"/>
                <a:gd name="T35" fmla="*/ 73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00" h="260">
                  <a:moveTo>
                    <a:pt x="304" y="73"/>
                  </a:moveTo>
                  <a:cubicBezTo>
                    <a:pt x="298" y="73"/>
                    <a:pt x="293" y="73"/>
                    <a:pt x="288" y="74"/>
                  </a:cubicBezTo>
                  <a:cubicBezTo>
                    <a:pt x="275" y="31"/>
                    <a:pt x="234" y="0"/>
                    <a:pt x="186" y="0"/>
                  </a:cubicBezTo>
                  <a:cubicBezTo>
                    <a:pt x="127" y="0"/>
                    <a:pt x="80" y="46"/>
                    <a:pt x="80" y="104"/>
                  </a:cubicBezTo>
                  <a:cubicBezTo>
                    <a:pt x="80" y="109"/>
                    <a:pt x="80" y="114"/>
                    <a:pt x="81" y="119"/>
                  </a:cubicBezTo>
                  <a:cubicBezTo>
                    <a:pt x="78" y="119"/>
                    <a:pt x="75" y="118"/>
                    <a:pt x="72" y="118"/>
                  </a:cubicBezTo>
                  <a:cubicBezTo>
                    <a:pt x="32" y="118"/>
                    <a:pt x="0" y="150"/>
                    <a:pt x="0" y="189"/>
                  </a:cubicBezTo>
                  <a:cubicBezTo>
                    <a:pt x="0" y="228"/>
                    <a:pt x="32" y="260"/>
                    <a:pt x="72" y="260"/>
                  </a:cubicBezTo>
                  <a:cubicBezTo>
                    <a:pt x="172" y="260"/>
                    <a:pt x="172" y="260"/>
                    <a:pt x="172" y="260"/>
                  </a:cubicBezTo>
                  <a:cubicBezTo>
                    <a:pt x="172" y="184"/>
                    <a:pt x="172" y="184"/>
                    <a:pt x="172" y="184"/>
                  </a:cubicBezTo>
                  <a:cubicBezTo>
                    <a:pt x="130" y="184"/>
                    <a:pt x="130" y="184"/>
                    <a:pt x="130" y="184"/>
                  </a:cubicBezTo>
                  <a:cubicBezTo>
                    <a:pt x="200" y="92"/>
                    <a:pt x="200" y="92"/>
                    <a:pt x="200" y="92"/>
                  </a:cubicBezTo>
                  <a:cubicBezTo>
                    <a:pt x="270" y="184"/>
                    <a:pt x="270" y="184"/>
                    <a:pt x="270" y="184"/>
                  </a:cubicBezTo>
                  <a:cubicBezTo>
                    <a:pt x="228" y="184"/>
                    <a:pt x="228" y="184"/>
                    <a:pt x="228" y="184"/>
                  </a:cubicBezTo>
                  <a:cubicBezTo>
                    <a:pt x="228" y="260"/>
                    <a:pt x="228" y="260"/>
                    <a:pt x="228" y="260"/>
                  </a:cubicBezTo>
                  <a:cubicBezTo>
                    <a:pt x="304" y="260"/>
                    <a:pt x="304" y="260"/>
                    <a:pt x="304" y="260"/>
                  </a:cubicBezTo>
                  <a:cubicBezTo>
                    <a:pt x="357" y="260"/>
                    <a:pt x="400" y="218"/>
                    <a:pt x="400" y="166"/>
                  </a:cubicBezTo>
                  <a:cubicBezTo>
                    <a:pt x="400" y="115"/>
                    <a:pt x="357" y="73"/>
                    <a:pt x="304" y="7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4909301" y="2999990"/>
            <a:ext cx="418280" cy="418280"/>
            <a:chOff x="2708324" y="1506251"/>
            <a:chExt cx="418280" cy="418280"/>
          </a:xfrm>
        </p:grpSpPr>
        <p:sp>
          <p:nvSpPr>
            <p:cNvPr id="88" name="Teardrop 87"/>
            <p:cNvSpPr/>
            <p:nvPr/>
          </p:nvSpPr>
          <p:spPr>
            <a:xfrm rot="8100000">
              <a:off x="2708324" y="1506251"/>
              <a:ext cx="418280" cy="418280"/>
            </a:xfrm>
            <a:prstGeom prst="teardrop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Freeform 16"/>
            <p:cNvSpPr>
              <a:spLocks noEditPoints="1"/>
            </p:cNvSpPr>
            <p:nvPr/>
          </p:nvSpPr>
          <p:spPr bwMode="auto">
            <a:xfrm>
              <a:off x="2796143" y="1604602"/>
              <a:ext cx="239343" cy="239070"/>
            </a:xfrm>
            <a:custGeom>
              <a:avLst/>
              <a:gdLst>
                <a:gd name="T0" fmla="*/ 183 w 371"/>
                <a:gd name="T1" fmla="*/ 1 h 370"/>
                <a:gd name="T2" fmla="*/ 2 w 371"/>
                <a:gd name="T3" fmla="*/ 187 h 370"/>
                <a:gd name="T4" fmla="*/ 188 w 371"/>
                <a:gd name="T5" fmla="*/ 369 h 370"/>
                <a:gd name="T6" fmla="*/ 370 w 371"/>
                <a:gd name="T7" fmla="*/ 182 h 370"/>
                <a:gd name="T8" fmla="*/ 183 w 371"/>
                <a:gd name="T9" fmla="*/ 1 h 370"/>
                <a:gd name="T10" fmla="*/ 184 w 371"/>
                <a:gd name="T11" fmla="*/ 25 h 370"/>
                <a:gd name="T12" fmla="*/ 260 w 371"/>
                <a:gd name="T13" fmla="*/ 43 h 370"/>
                <a:gd name="T14" fmla="*/ 235 w 371"/>
                <a:gd name="T15" fmla="*/ 84 h 370"/>
                <a:gd name="T16" fmla="*/ 186 w 371"/>
                <a:gd name="T17" fmla="*/ 73 h 370"/>
                <a:gd name="T18" fmla="*/ 137 w 371"/>
                <a:gd name="T19" fmla="*/ 84 h 370"/>
                <a:gd name="T20" fmla="*/ 112 w 371"/>
                <a:gd name="T21" fmla="*/ 43 h 370"/>
                <a:gd name="T22" fmla="*/ 184 w 371"/>
                <a:gd name="T23" fmla="*/ 25 h 370"/>
                <a:gd name="T24" fmla="*/ 85 w 371"/>
                <a:gd name="T25" fmla="*/ 234 h 370"/>
                <a:gd name="T26" fmla="*/ 44 w 371"/>
                <a:gd name="T27" fmla="*/ 259 h 370"/>
                <a:gd name="T28" fmla="*/ 26 w 371"/>
                <a:gd name="T29" fmla="*/ 187 h 370"/>
                <a:gd name="T30" fmla="*/ 44 w 371"/>
                <a:gd name="T31" fmla="*/ 111 h 370"/>
                <a:gd name="T32" fmla="*/ 85 w 371"/>
                <a:gd name="T33" fmla="*/ 136 h 370"/>
                <a:gd name="T34" fmla="*/ 74 w 371"/>
                <a:gd name="T35" fmla="*/ 185 h 370"/>
                <a:gd name="T36" fmla="*/ 85 w 371"/>
                <a:gd name="T37" fmla="*/ 234 h 370"/>
                <a:gd name="T38" fmla="*/ 188 w 371"/>
                <a:gd name="T39" fmla="*/ 345 h 370"/>
                <a:gd name="T40" fmla="*/ 112 w 371"/>
                <a:gd name="T41" fmla="*/ 327 h 370"/>
                <a:gd name="T42" fmla="*/ 137 w 371"/>
                <a:gd name="T43" fmla="*/ 286 h 370"/>
                <a:gd name="T44" fmla="*/ 186 w 371"/>
                <a:gd name="T45" fmla="*/ 297 h 370"/>
                <a:gd name="T46" fmla="*/ 235 w 371"/>
                <a:gd name="T47" fmla="*/ 286 h 370"/>
                <a:gd name="T48" fmla="*/ 260 w 371"/>
                <a:gd name="T49" fmla="*/ 327 h 370"/>
                <a:gd name="T50" fmla="*/ 188 w 371"/>
                <a:gd name="T51" fmla="*/ 345 h 370"/>
                <a:gd name="T52" fmla="*/ 186 w 371"/>
                <a:gd name="T53" fmla="*/ 273 h 370"/>
                <a:gd name="T54" fmla="*/ 98 w 371"/>
                <a:gd name="T55" fmla="*/ 185 h 370"/>
                <a:gd name="T56" fmla="*/ 186 w 371"/>
                <a:gd name="T57" fmla="*/ 97 h 370"/>
                <a:gd name="T58" fmla="*/ 274 w 371"/>
                <a:gd name="T59" fmla="*/ 185 h 370"/>
                <a:gd name="T60" fmla="*/ 186 w 371"/>
                <a:gd name="T61" fmla="*/ 273 h 370"/>
                <a:gd name="T62" fmla="*/ 286 w 371"/>
                <a:gd name="T63" fmla="*/ 234 h 370"/>
                <a:gd name="T64" fmla="*/ 298 w 371"/>
                <a:gd name="T65" fmla="*/ 185 h 370"/>
                <a:gd name="T66" fmla="*/ 286 w 371"/>
                <a:gd name="T67" fmla="*/ 136 h 370"/>
                <a:gd name="T68" fmla="*/ 328 w 371"/>
                <a:gd name="T69" fmla="*/ 111 h 370"/>
                <a:gd name="T70" fmla="*/ 346 w 371"/>
                <a:gd name="T71" fmla="*/ 183 h 370"/>
                <a:gd name="T72" fmla="*/ 328 w 371"/>
                <a:gd name="T73" fmla="*/ 259 h 370"/>
                <a:gd name="T74" fmla="*/ 286 w 371"/>
                <a:gd name="T75" fmla="*/ 234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71" h="370">
                  <a:moveTo>
                    <a:pt x="183" y="1"/>
                  </a:moveTo>
                  <a:cubicBezTo>
                    <a:pt x="82" y="2"/>
                    <a:pt x="0" y="86"/>
                    <a:pt x="2" y="187"/>
                  </a:cubicBezTo>
                  <a:cubicBezTo>
                    <a:pt x="3" y="289"/>
                    <a:pt x="87" y="370"/>
                    <a:pt x="188" y="369"/>
                  </a:cubicBezTo>
                  <a:cubicBezTo>
                    <a:pt x="290" y="368"/>
                    <a:pt x="371" y="284"/>
                    <a:pt x="370" y="182"/>
                  </a:cubicBezTo>
                  <a:cubicBezTo>
                    <a:pt x="368" y="81"/>
                    <a:pt x="285" y="0"/>
                    <a:pt x="183" y="1"/>
                  </a:cubicBezTo>
                  <a:close/>
                  <a:moveTo>
                    <a:pt x="184" y="25"/>
                  </a:moveTo>
                  <a:cubicBezTo>
                    <a:pt x="211" y="25"/>
                    <a:pt x="237" y="31"/>
                    <a:pt x="260" y="43"/>
                  </a:cubicBezTo>
                  <a:cubicBezTo>
                    <a:pt x="235" y="84"/>
                    <a:pt x="235" y="84"/>
                    <a:pt x="235" y="84"/>
                  </a:cubicBezTo>
                  <a:cubicBezTo>
                    <a:pt x="220" y="77"/>
                    <a:pt x="203" y="73"/>
                    <a:pt x="186" y="73"/>
                  </a:cubicBezTo>
                  <a:cubicBezTo>
                    <a:pt x="168" y="73"/>
                    <a:pt x="151" y="77"/>
                    <a:pt x="137" y="84"/>
                  </a:cubicBezTo>
                  <a:cubicBezTo>
                    <a:pt x="112" y="43"/>
                    <a:pt x="112" y="43"/>
                    <a:pt x="112" y="43"/>
                  </a:cubicBezTo>
                  <a:cubicBezTo>
                    <a:pt x="133" y="32"/>
                    <a:pt x="158" y="25"/>
                    <a:pt x="184" y="25"/>
                  </a:cubicBezTo>
                  <a:close/>
                  <a:moveTo>
                    <a:pt x="85" y="234"/>
                  </a:moveTo>
                  <a:cubicBezTo>
                    <a:pt x="44" y="259"/>
                    <a:pt x="44" y="259"/>
                    <a:pt x="44" y="259"/>
                  </a:cubicBezTo>
                  <a:cubicBezTo>
                    <a:pt x="33" y="237"/>
                    <a:pt x="26" y="213"/>
                    <a:pt x="26" y="187"/>
                  </a:cubicBezTo>
                  <a:cubicBezTo>
                    <a:pt x="25" y="160"/>
                    <a:pt x="32" y="134"/>
                    <a:pt x="44" y="111"/>
                  </a:cubicBezTo>
                  <a:cubicBezTo>
                    <a:pt x="85" y="136"/>
                    <a:pt x="85" y="136"/>
                    <a:pt x="85" y="136"/>
                  </a:cubicBezTo>
                  <a:cubicBezTo>
                    <a:pt x="78" y="151"/>
                    <a:pt x="74" y="167"/>
                    <a:pt x="74" y="185"/>
                  </a:cubicBezTo>
                  <a:cubicBezTo>
                    <a:pt x="74" y="203"/>
                    <a:pt x="78" y="219"/>
                    <a:pt x="85" y="234"/>
                  </a:cubicBezTo>
                  <a:close/>
                  <a:moveTo>
                    <a:pt x="188" y="345"/>
                  </a:moveTo>
                  <a:cubicBezTo>
                    <a:pt x="161" y="345"/>
                    <a:pt x="135" y="339"/>
                    <a:pt x="112" y="327"/>
                  </a:cubicBezTo>
                  <a:cubicBezTo>
                    <a:pt x="137" y="286"/>
                    <a:pt x="137" y="286"/>
                    <a:pt x="137" y="286"/>
                  </a:cubicBezTo>
                  <a:cubicBezTo>
                    <a:pt x="151" y="293"/>
                    <a:pt x="168" y="297"/>
                    <a:pt x="186" y="297"/>
                  </a:cubicBezTo>
                  <a:cubicBezTo>
                    <a:pt x="203" y="297"/>
                    <a:pt x="220" y="293"/>
                    <a:pt x="235" y="286"/>
                  </a:cubicBezTo>
                  <a:cubicBezTo>
                    <a:pt x="260" y="327"/>
                    <a:pt x="260" y="327"/>
                    <a:pt x="260" y="327"/>
                  </a:cubicBezTo>
                  <a:cubicBezTo>
                    <a:pt x="238" y="338"/>
                    <a:pt x="214" y="345"/>
                    <a:pt x="188" y="345"/>
                  </a:cubicBezTo>
                  <a:close/>
                  <a:moveTo>
                    <a:pt x="186" y="273"/>
                  </a:moveTo>
                  <a:cubicBezTo>
                    <a:pt x="137" y="273"/>
                    <a:pt x="98" y="233"/>
                    <a:pt x="98" y="185"/>
                  </a:cubicBezTo>
                  <a:cubicBezTo>
                    <a:pt x="98" y="136"/>
                    <a:pt x="137" y="97"/>
                    <a:pt x="186" y="97"/>
                  </a:cubicBezTo>
                  <a:cubicBezTo>
                    <a:pt x="234" y="97"/>
                    <a:pt x="274" y="136"/>
                    <a:pt x="274" y="185"/>
                  </a:cubicBezTo>
                  <a:cubicBezTo>
                    <a:pt x="274" y="233"/>
                    <a:pt x="234" y="273"/>
                    <a:pt x="186" y="273"/>
                  </a:cubicBezTo>
                  <a:close/>
                  <a:moveTo>
                    <a:pt x="286" y="234"/>
                  </a:moveTo>
                  <a:cubicBezTo>
                    <a:pt x="294" y="219"/>
                    <a:pt x="298" y="203"/>
                    <a:pt x="298" y="185"/>
                  </a:cubicBezTo>
                  <a:cubicBezTo>
                    <a:pt x="298" y="167"/>
                    <a:pt x="294" y="151"/>
                    <a:pt x="286" y="136"/>
                  </a:cubicBezTo>
                  <a:cubicBezTo>
                    <a:pt x="328" y="111"/>
                    <a:pt x="328" y="111"/>
                    <a:pt x="328" y="111"/>
                  </a:cubicBezTo>
                  <a:cubicBezTo>
                    <a:pt x="339" y="133"/>
                    <a:pt x="345" y="157"/>
                    <a:pt x="346" y="183"/>
                  </a:cubicBezTo>
                  <a:cubicBezTo>
                    <a:pt x="346" y="210"/>
                    <a:pt x="340" y="236"/>
                    <a:pt x="328" y="259"/>
                  </a:cubicBezTo>
                  <a:lnTo>
                    <a:pt x="286" y="2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93" name="Freeform 7"/>
          <p:cNvSpPr>
            <a:spLocks/>
          </p:cNvSpPr>
          <p:nvPr/>
        </p:nvSpPr>
        <p:spPr bwMode="auto">
          <a:xfrm>
            <a:off x="7761060" y="2161791"/>
            <a:ext cx="2140054" cy="1066800"/>
          </a:xfrm>
          <a:custGeom>
            <a:avLst/>
            <a:gdLst>
              <a:gd name="T0" fmla="*/ 210 w 421"/>
              <a:gd name="T1" fmla="*/ 57 h 210"/>
              <a:gd name="T2" fmla="*/ 364 w 421"/>
              <a:gd name="T3" fmla="*/ 210 h 210"/>
              <a:gd name="T4" fmla="*/ 421 w 421"/>
              <a:gd name="T5" fmla="*/ 210 h 210"/>
              <a:gd name="T6" fmla="*/ 210 w 421"/>
              <a:gd name="T7" fmla="*/ 0 h 210"/>
              <a:gd name="T8" fmla="*/ 0 w 421"/>
              <a:gd name="T9" fmla="*/ 210 h 210"/>
              <a:gd name="T10" fmla="*/ 57 w 421"/>
              <a:gd name="T11" fmla="*/ 210 h 210"/>
              <a:gd name="T12" fmla="*/ 210 w 421"/>
              <a:gd name="T13" fmla="*/ 57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1" h="210">
                <a:moveTo>
                  <a:pt x="210" y="57"/>
                </a:moveTo>
                <a:cubicBezTo>
                  <a:pt x="295" y="57"/>
                  <a:pt x="364" y="126"/>
                  <a:pt x="364" y="210"/>
                </a:cubicBezTo>
                <a:cubicBezTo>
                  <a:pt x="421" y="210"/>
                  <a:pt x="421" y="210"/>
                  <a:pt x="421" y="210"/>
                </a:cubicBezTo>
                <a:cubicBezTo>
                  <a:pt x="421" y="93"/>
                  <a:pt x="327" y="0"/>
                  <a:pt x="210" y="0"/>
                </a:cubicBezTo>
                <a:cubicBezTo>
                  <a:pt x="93" y="0"/>
                  <a:pt x="0" y="93"/>
                  <a:pt x="0" y="210"/>
                </a:cubicBezTo>
                <a:cubicBezTo>
                  <a:pt x="57" y="210"/>
                  <a:pt x="57" y="210"/>
                  <a:pt x="57" y="210"/>
                </a:cubicBezTo>
                <a:cubicBezTo>
                  <a:pt x="57" y="126"/>
                  <a:pt x="126" y="57"/>
                  <a:pt x="210" y="5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4" name="Freeform 7"/>
          <p:cNvSpPr>
            <a:spLocks/>
          </p:cNvSpPr>
          <p:nvPr/>
        </p:nvSpPr>
        <p:spPr bwMode="auto">
          <a:xfrm flipV="1">
            <a:off x="5907476" y="3228591"/>
            <a:ext cx="2140054" cy="1066800"/>
          </a:xfrm>
          <a:custGeom>
            <a:avLst/>
            <a:gdLst>
              <a:gd name="T0" fmla="*/ 210 w 421"/>
              <a:gd name="T1" fmla="*/ 57 h 210"/>
              <a:gd name="T2" fmla="*/ 364 w 421"/>
              <a:gd name="T3" fmla="*/ 210 h 210"/>
              <a:gd name="T4" fmla="*/ 421 w 421"/>
              <a:gd name="T5" fmla="*/ 210 h 210"/>
              <a:gd name="T6" fmla="*/ 210 w 421"/>
              <a:gd name="T7" fmla="*/ 0 h 210"/>
              <a:gd name="T8" fmla="*/ 0 w 421"/>
              <a:gd name="T9" fmla="*/ 210 h 210"/>
              <a:gd name="T10" fmla="*/ 57 w 421"/>
              <a:gd name="T11" fmla="*/ 210 h 210"/>
              <a:gd name="T12" fmla="*/ 210 w 421"/>
              <a:gd name="T13" fmla="*/ 57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1" h="210">
                <a:moveTo>
                  <a:pt x="210" y="57"/>
                </a:moveTo>
                <a:cubicBezTo>
                  <a:pt x="295" y="57"/>
                  <a:pt x="364" y="126"/>
                  <a:pt x="364" y="210"/>
                </a:cubicBezTo>
                <a:cubicBezTo>
                  <a:pt x="421" y="210"/>
                  <a:pt x="421" y="210"/>
                  <a:pt x="421" y="210"/>
                </a:cubicBezTo>
                <a:cubicBezTo>
                  <a:pt x="421" y="93"/>
                  <a:pt x="327" y="0"/>
                  <a:pt x="210" y="0"/>
                </a:cubicBezTo>
                <a:cubicBezTo>
                  <a:pt x="93" y="0"/>
                  <a:pt x="0" y="93"/>
                  <a:pt x="0" y="210"/>
                </a:cubicBezTo>
                <a:cubicBezTo>
                  <a:pt x="57" y="210"/>
                  <a:pt x="57" y="210"/>
                  <a:pt x="57" y="210"/>
                </a:cubicBezTo>
                <a:cubicBezTo>
                  <a:pt x="57" y="126"/>
                  <a:pt x="126" y="57"/>
                  <a:pt x="210" y="5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5" name="Freeform 7"/>
          <p:cNvSpPr>
            <a:spLocks/>
          </p:cNvSpPr>
          <p:nvPr/>
        </p:nvSpPr>
        <p:spPr bwMode="auto">
          <a:xfrm>
            <a:off x="4055095" y="2161791"/>
            <a:ext cx="2140054" cy="1066800"/>
          </a:xfrm>
          <a:custGeom>
            <a:avLst/>
            <a:gdLst>
              <a:gd name="T0" fmla="*/ 210 w 421"/>
              <a:gd name="T1" fmla="*/ 57 h 210"/>
              <a:gd name="T2" fmla="*/ 364 w 421"/>
              <a:gd name="T3" fmla="*/ 210 h 210"/>
              <a:gd name="T4" fmla="*/ 421 w 421"/>
              <a:gd name="T5" fmla="*/ 210 h 210"/>
              <a:gd name="T6" fmla="*/ 210 w 421"/>
              <a:gd name="T7" fmla="*/ 0 h 210"/>
              <a:gd name="T8" fmla="*/ 0 w 421"/>
              <a:gd name="T9" fmla="*/ 210 h 210"/>
              <a:gd name="T10" fmla="*/ 57 w 421"/>
              <a:gd name="T11" fmla="*/ 210 h 210"/>
              <a:gd name="T12" fmla="*/ 210 w 421"/>
              <a:gd name="T13" fmla="*/ 57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1" h="210">
                <a:moveTo>
                  <a:pt x="210" y="57"/>
                </a:moveTo>
                <a:cubicBezTo>
                  <a:pt x="295" y="57"/>
                  <a:pt x="364" y="126"/>
                  <a:pt x="364" y="210"/>
                </a:cubicBezTo>
                <a:cubicBezTo>
                  <a:pt x="421" y="210"/>
                  <a:pt x="421" y="210"/>
                  <a:pt x="421" y="210"/>
                </a:cubicBezTo>
                <a:cubicBezTo>
                  <a:pt x="421" y="93"/>
                  <a:pt x="327" y="0"/>
                  <a:pt x="210" y="0"/>
                </a:cubicBezTo>
                <a:cubicBezTo>
                  <a:pt x="93" y="0"/>
                  <a:pt x="0" y="93"/>
                  <a:pt x="0" y="210"/>
                </a:cubicBezTo>
                <a:cubicBezTo>
                  <a:pt x="57" y="210"/>
                  <a:pt x="57" y="210"/>
                  <a:pt x="57" y="210"/>
                </a:cubicBezTo>
                <a:cubicBezTo>
                  <a:pt x="57" y="126"/>
                  <a:pt x="126" y="57"/>
                  <a:pt x="210" y="5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6" name="Freeform 7"/>
          <p:cNvSpPr>
            <a:spLocks/>
          </p:cNvSpPr>
          <p:nvPr/>
        </p:nvSpPr>
        <p:spPr bwMode="auto">
          <a:xfrm>
            <a:off x="2203806" y="2161791"/>
            <a:ext cx="2140054" cy="1066800"/>
          </a:xfrm>
          <a:custGeom>
            <a:avLst/>
            <a:gdLst>
              <a:gd name="T0" fmla="*/ 210 w 421"/>
              <a:gd name="T1" fmla="*/ 57 h 210"/>
              <a:gd name="T2" fmla="*/ 364 w 421"/>
              <a:gd name="T3" fmla="*/ 210 h 210"/>
              <a:gd name="T4" fmla="*/ 421 w 421"/>
              <a:gd name="T5" fmla="*/ 210 h 210"/>
              <a:gd name="T6" fmla="*/ 210 w 421"/>
              <a:gd name="T7" fmla="*/ 0 h 210"/>
              <a:gd name="T8" fmla="*/ 0 w 421"/>
              <a:gd name="T9" fmla="*/ 210 h 210"/>
              <a:gd name="T10" fmla="*/ 57 w 421"/>
              <a:gd name="T11" fmla="*/ 210 h 210"/>
              <a:gd name="T12" fmla="*/ 210 w 421"/>
              <a:gd name="T13" fmla="*/ 57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1" h="210">
                <a:moveTo>
                  <a:pt x="210" y="57"/>
                </a:moveTo>
                <a:cubicBezTo>
                  <a:pt x="295" y="57"/>
                  <a:pt x="364" y="126"/>
                  <a:pt x="364" y="210"/>
                </a:cubicBezTo>
                <a:cubicBezTo>
                  <a:pt x="421" y="210"/>
                  <a:pt x="421" y="210"/>
                  <a:pt x="421" y="210"/>
                </a:cubicBezTo>
                <a:cubicBezTo>
                  <a:pt x="421" y="93"/>
                  <a:pt x="327" y="0"/>
                  <a:pt x="210" y="0"/>
                </a:cubicBezTo>
                <a:cubicBezTo>
                  <a:pt x="93" y="0"/>
                  <a:pt x="0" y="93"/>
                  <a:pt x="0" y="210"/>
                </a:cubicBezTo>
                <a:cubicBezTo>
                  <a:pt x="57" y="210"/>
                  <a:pt x="57" y="210"/>
                  <a:pt x="57" y="210"/>
                </a:cubicBezTo>
                <a:cubicBezTo>
                  <a:pt x="57" y="126"/>
                  <a:pt x="126" y="57"/>
                  <a:pt x="210" y="5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7" name="Freeform 7"/>
          <p:cNvSpPr>
            <a:spLocks/>
          </p:cNvSpPr>
          <p:nvPr/>
        </p:nvSpPr>
        <p:spPr bwMode="auto">
          <a:xfrm flipV="1">
            <a:off x="2203806" y="3228591"/>
            <a:ext cx="2140054" cy="1066800"/>
          </a:xfrm>
          <a:custGeom>
            <a:avLst/>
            <a:gdLst>
              <a:gd name="T0" fmla="*/ 210 w 421"/>
              <a:gd name="T1" fmla="*/ 57 h 210"/>
              <a:gd name="T2" fmla="*/ 364 w 421"/>
              <a:gd name="T3" fmla="*/ 210 h 210"/>
              <a:gd name="T4" fmla="*/ 421 w 421"/>
              <a:gd name="T5" fmla="*/ 210 h 210"/>
              <a:gd name="T6" fmla="*/ 210 w 421"/>
              <a:gd name="T7" fmla="*/ 0 h 210"/>
              <a:gd name="T8" fmla="*/ 0 w 421"/>
              <a:gd name="T9" fmla="*/ 210 h 210"/>
              <a:gd name="T10" fmla="*/ 57 w 421"/>
              <a:gd name="T11" fmla="*/ 210 h 210"/>
              <a:gd name="T12" fmla="*/ 210 w 421"/>
              <a:gd name="T13" fmla="*/ 57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1" h="210">
                <a:moveTo>
                  <a:pt x="210" y="57"/>
                </a:moveTo>
                <a:cubicBezTo>
                  <a:pt x="295" y="57"/>
                  <a:pt x="364" y="126"/>
                  <a:pt x="364" y="210"/>
                </a:cubicBezTo>
                <a:cubicBezTo>
                  <a:pt x="421" y="210"/>
                  <a:pt x="421" y="210"/>
                  <a:pt x="421" y="210"/>
                </a:cubicBezTo>
                <a:cubicBezTo>
                  <a:pt x="421" y="93"/>
                  <a:pt x="327" y="0"/>
                  <a:pt x="210" y="0"/>
                </a:cubicBezTo>
                <a:cubicBezTo>
                  <a:pt x="93" y="0"/>
                  <a:pt x="0" y="93"/>
                  <a:pt x="0" y="210"/>
                </a:cubicBezTo>
                <a:cubicBezTo>
                  <a:pt x="57" y="210"/>
                  <a:pt x="57" y="210"/>
                  <a:pt x="57" y="210"/>
                </a:cubicBezTo>
                <a:cubicBezTo>
                  <a:pt x="57" y="126"/>
                  <a:pt x="126" y="57"/>
                  <a:pt x="210" y="5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8" name="Freeform 7"/>
          <p:cNvSpPr>
            <a:spLocks/>
          </p:cNvSpPr>
          <p:nvPr/>
        </p:nvSpPr>
        <p:spPr bwMode="auto">
          <a:xfrm flipV="1">
            <a:off x="4055095" y="3228591"/>
            <a:ext cx="2140054" cy="1066800"/>
          </a:xfrm>
          <a:custGeom>
            <a:avLst/>
            <a:gdLst>
              <a:gd name="T0" fmla="*/ 210 w 421"/>
              <a:gd name="T1" fmla="*/ 57 h 210"/>
              <a:gd name="T2" fmla="*/ 364 w 421"/>
              <a:gd name="T3" fmla="*/ 210 h 210"/>
              <a:gd name="T4" fmla="*/ 421 w 421"/>
              <a:gd name="T5" fmla="*/ 210 h 210"/>
              <a:gd name="T6" fmla="*/ 210 w 421"/>
              <a:gd name="T7" fmla="*/ 0 h 210"/>
              <a:gd name="T8" fmla="*/ 0 w 421"/>
              <a:gd name="T9" fmla="*/ 210 h 210"/>
              <a:gd name="T10" fmla="*/ 57 w 421"/>
              <a:gd name="T11" fmla="*/ 210 h 210"/>
              <a:gd name="T12" fmla="*/ 210 w 421"/>
              <a:gd name="T13" fmla="*/ 57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1" h="210">
                <a:moveTo>
                  <a:pt x="210" y="57"/>
                </a:moveTo>
                <a:cubicBezTo>
                  <a:pt x="295" y="57"/>
                  <a:pt x="364" y="126"/>
                  <a:pt x="364" y="210"/>
                </a:cubicBezTo>
                <a:cubicBezTo>
                  <a:pt x="421" y="210"/>
                  <a:pt x="421" y="210"/>
                  <a:pt x="421" y="210"/>
                </a:cubicBezTo>
                <a:cubicBezTo>
                  <a:pt x="421" y="93"/>
                  <a:pt x="327" y="0"/>
                  <a:pt x="210" y="0"/>
                </a:cubicBezTo>
                <a:cubicBezTo>
                  <a:pt x="93" y="0"/>
                  <a:pt x="0" y="93"/>
                  <a:pt x="0" y="210"/>
                </a:cubicBezTo>
                <a:cubicBezTo>
                  <a:pt x="57" y="210"/>
                  <a:pt x="57" y="210"/>
                  <a:pt x="57" y="210"/>
                </a:cubicBezTo>
                <a:cubicBezTo>
                  <a:pt x="57" y="126"/>
                  <a:pt x="126" y="57"/>
                  <a:pt x="210" y="5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9" name="Freeform 7"/>
          <p:cNvSpPr>
            <a:spLocks/>
          </p:cNvSpPr>
          <p:nvPr/>
        </p:nvSpPr>
        <p:spPr bwMode="auto">
          <a:xfrm>
            <a:off x="5907476" y="2161791"/>
            <a:ext cx="2140054" cy="1066800"/>
          </a:xfrm>
          <a:custGeom>
            <a:avLst/>
            <a:gdLst>
              <a:gd name="T0" fmla="*/ 210 w 421"/>
              <a:gd name="T1" fmla="*/ 57 h 210"/>
              <a:gd name="T2" fmla="*/ 364 w 421"/>
              <a:gd name="T3" fmla="*/ 210 h 210"/>
              <a:gd name="T4" fmla="*/ 421 w 421"/>
              <a:gd name="T5" fmla="*/ 210 h 210"/>
              <a:gd name="T6" fmla="*/ 210 w 421"/>
              <a:gd name="T7" fmla="*/ 0 h 210"/>
              <a:gd name="T8" fmla="*/ 0 w 421"/>
              <a:gd name="T9" fmla="*/ 210 h 210"/>
              <a:gd name="T10" fmla="*/ 57 w 421"/>
              <a:gd name="T11" fmla="*/ 210 h 210"/>
              <a:gd name="T12" fmla="*/ 210 w 421"/>
              <a:gd name="T13" fmla="*/ 57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1" h="210">
                <a:moveTo>
                  <a:pt x="210" y="57"/>
                </a:moveTo>
                <a:cubicBezTo>
                  <a:pt x="295" y="57"/>
                  <a:pt x="364" y="126"/>
                  <a:pt x="364" y="210"/>
                </a:cubicBezTo>
                <a:cubicBezTo>
                  <a:pt x="421" y="210"/>
                  <a:pt x="421" y="210"/>
                  <a:pt x="421" y="210"/>
                </a:cubicBezTo>
                <a:cubicBezTo>
                  <a:pt x="421" y="93"/>
                  <a:pt x="327" y="0"/>
                  <a:pt x="210" y="0"/>
                </a:cubicBezTo>
                <a:cubicBezTo>
                  <a:pt x="93" y="0"/>
                  <a:pt x="0" y="93"/>
                  <a:pt x="0" y="210"/>
                </a:cubicBezTo>
                <a:cubicBezTo>
                  <a:pt x="57" y="210"/>
                  <a:pt x="57" y="210"/>
                  <a:pt x="57" y="210"/>
                </a:cubicBezTo>
                <a:cubicBezTo>
                  <a:pt x="57" y="126"/>
                  <a:pt x="126" y="57"/>
                  <a:pt x="210" y="5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0" name="Freeform 7"/>
          <p:cNvSpPr>
            <a:spLocks/>
          </p:cNvSpPr>
          <p:nvPr/>
        </p:nvSpPr>
        <p:spPr bwMode="auto">
          <a:xfrm flipV="1">
            <a:off x="7761060" y="3228591"/>
            <a:ext cx="2140054" cy="1066800"/>
          </a:xfrm>
          <a:custGeom>
            <a:avLst/>
            <a:gdLst>
              <a:gd name="T0" fmla="*/ 210 w 421"/>
              <a:gd name="T1" fmla="*/ 57 h 210"/>
              <a:gd name="T2" fmla="*/ 364 w 421"/>
              <a:gd name="T3" fmla="*/ 210 h 210"/>
              <a:gd name="T4" fmla="*/ 421 w 421"/>
              <a:gd name="T5" fmla="*/ 210 h 210"/>
              <a:gd name="T6" fmla="*/ 210 w 421"/>
              <a:gd name="T7" fmla="*/ 0 h 210"/>
              <a:gd name="T8" fmla="*/ 0 w 421"/>
              <a:gd name="T9" fmla="*/ 210 h 210"/>
              <a:gd name="T10" fmla="*/ 57 w 421"/>
              <a:gd name="T11" fmla="*/ 210 h 210"/>
              <a:gd name="T12" fmla="*/ 210 w 421"/>
              <a:gd name="T13" fmla="*/ 57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1" h="210">
                <a:moveTo>
                  <a:pt x="210" y="57"/>
                </a:moveTo>
                <a:cubicBezTo>
                  <a:pt x="295" y="57"/>
                  <a:pt x="364" y="126"/>
                  <a:pt x="364" y="210"/>
                </a:cubicBezTo>
                <a:cubicBezTo>
                  <a:pt x="421" y="210"/>
                  <a:pt x="421" y="210"/>
                  <a:pt x="421" y="210"/>
                </a:cubicBezTo>
                <a:cubicBezTo>
                  <a:pt x="421" y="93"/>
                  <a:pt x="327" y="0"/>
                  <a:pt x="210" y="0"/>
                </a:cubicBezTo>
                <a:cubicBezTo>
                  <a:pt x="93" y="0"/>
                  <a:pt x="0" y="93"/>
                  <a:pt x="0" y="210"/>
                </a:cubicBezTo>
                <a:cubicBezTo>
                  <a:pt x="57" y="210"/>
                  <a:pt x="57" y="210"/>
                  <a:pt x="57" y="210"/>
                </a:cubicBezTo>
                <a:cubicBezTo>
                  <a:pt x="57" y="126"/>
                  <a:pt x="126" y="57"/>
                  <a:pt x="210" y="5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101" name="Group 100"/>
          <p:cNvGrpSpPr/>
          <p:nvPr/>
        </p:nvGrpSpPr>
        <p:grpSpPr>
          <a:xfrm>
            <a:off x="8629453" y="2999990"/>
            <a:ext cx="418280" cy="418280"/>
            <a:chOff x="5665857" y="1506251"/>
            <a:chExt cx="418280" cy="418280"/>
          </a:xfrm>
        </p:grpSpPr>
        <p:sp>
          <p:nvSpPr>
            <p:cNvPr id="102" name="Teardrop 101"/>
            <p:cNvSpPr/>
            <p:nvPr/>
          </p:nvSpPr>
          <p:spPr>
            <a:xfrm rot="8100000">
              <a:off x="5665857" y="1506251"/>
              <a:ext cx="418280" cy="418280"/>
            </a:xfrm>
            <a:prstGeom prst="teardrop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3" name="Freeform 26"/>
            <p:cNvSpPr>
              <a:spLocks noEditPoints="1"/>
            </p:cNvSpPr>
            <p:nvPr/>
          </p:nvSpPr>
          <p:spPr bwMode="auto">
            <a:xfrm>
              <a:off x="5795163" y="1614232"/>
              <a:ext cx="175570" cy="219811"/>
            </a:xfrm>
            <a:custGeom>
              <a:avLst/>
              <a:gdLst>
                <a:gd name="T0" fmla="*/ 311 w 321"/>
                <a:gd name="T1" fmla="*/ 99 h 402"/>
                <a:gd name="T2" fmla="*/ 189 w 321"/>
                <a:gd name="T3" fmla="*/ 11 h 402"/>
                <a:gd name="T4" fmla="*/ 94 w 321"/>
                <a:gd name="T5" fmla="*/ 126 h 402"/>
                <a:gd name="T6" fmla="*/ 109 w 321"/>
                <a:gd name="T7" fmla="*/ 174 h 402"/>
                <a:gd name="T8" fmla="*/ 6 w 321"/>
                <a:gd name="T9" fmla="*/ 328 h 402"/>
                <a:gd name="T10" fmla="*/ 1 w 321"/>
                <a:gd name="T11" fmla="*/ 351 h 402"/>
                <a:gd name="T12" fmla="*/ 8 w 321"/>
                <a:gd name="T13" fmla="*/ 390 h 402"/>
                <a:gd name="T14" fmla="*/ 22 w 321"/>
                <a:gd name="T15" fmla="*/ 401 h 402"/>
                <a:gd name="T16" fmla="*/ 52 w 321"/>
                <a:gd name="T17" fmla="*/ 395 h 402"/>
                <a:gd name="T18" fmla="*/ 71 w 321"/>
                <a:gd name="T19" fmla="*/ 382 h 402"/>
                <a:gd name="T20" fmla="*/ 111 w 321"/>
                <a:gd name="T21" fmla="*/ 316 h 402"/>
                <a:gd name="T22" fmla="*/ 112 w 321"/>
                <a:gd name="T23" fmla="*/ 316 h 402"/>
                <a:gd name="T24" fmla="*/ 140 w 321"/>
                <a:gd name="T25" fmla="*/ 311 h 402"/>
                <a:gd name="T26" fmla="*/ 187 w 321"/>
                <a:gd name="T27" fmla="*/ 233 h 402"/>
                <a:gd name="T28" fmla="*/ 239 w 321"/>
                <a:gd name="T29" fmla="*/ 232 h 402"/>
                <a:gd name="T30" fmla="*/ 311 w 321"/>
                <a:gd name="T31" fmla="*/ 99 h 402"/>
                <a:gd name="T32" fmla="*/ 260 w 321"/>
                <a:gd name="T33" fmla="*/ 130 h 402"/>
                <a:gd name="T34" fmla="*/ 206 w 321"/>
                <a:gd name="T35" fmla="*/ 120 h 402"/>
                <a:gd name="T36" fmla="*/ 179 w 321"/>
                <a:gd name="T37" fmla="*/ 71 h 402"/>
                <a:gd name="T38" fmla="*/ 248 w 321"/>
                <a:gd name="T39" fmla="*/ 58 h 402"/>
                <a:gd name="T40" fmla="*/ 260 w 321"/>
                <a:gd name="T41" fmla="*/ 13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21" h="402">
                  <a:moveTo>
                    <a:pt x="311" y="99"/>
                  </a:moveTo>
                  <a:cubicBezTo>
                    <a:pt x="301" y="40"/>
                    <a:pt x="246" y="0"/>
                    <a:pt x="189" y="11"/>
                  </a:cubicBezTo>
                  <a:cubicBezTo>
                    <a:pt x="132" y="21"/>
                    <a:pt x="84" y="67"/>
                    <a:pt x="94" y="126"/>
                  </a:cubicBezTo>
                  <a:cubicBezTo>
                    <a:pt x="96" y="139"/>
                    <a:pt x="102" y="159"/>
                    <a:pt x="109" y="174"/>
                  </a:cubicBezTo>
                  <a:cubicBezTo>
                    <a:pt x="6" y="328"/>
                    <a:pt x="6" y="328"/>
                    <a:pt x="6" y="328"/>
                  </a:cubicBezTo>
                  <a:cubicBezTo>
                    <a:pt x="2" y="334"/>
                    <a:pt x="0" y="344"/>
                    <a:pt x="1" y="351"/>
                  </a:cubicBezTo>
                  <a:cubicBezTo>
                    <a:pt x="8" y="390"/>
                    <a:pt x="8" y="390"/>
                    <a:pt x="8" y="390"/>
                  </a:cubicBezTo>
                  <a:cubicBezTo>
                    <a:pt x="9" y="397"/>
                    <a:pt x="15" y="402"/>
                    <a:pt x="22" y="401"/>
                  </a:cubicBezTo>
                  <a:cubicBezTo>
                    <a:pt x="52" y="395"/>
                    <a:pt x="52" y="395"/>
                    <a:pt x="52" y="395"/>
                  </a:cubicBezTo>
                  <a:cubicBezTo>
                    <a:pt x="59" y="394"/>
                    <a:pt x="67" y="388"/>
                    <a:pt x="71" y="382"/>
                  </a:cubicBezTo>
                  <a:cubicBezTo>
                    <a:pt x="111" y="316"/>
                    <a:pt x="111" y="316"/>
                    <a:pt x="111" y="316"/>
                  </a:cubicBezTo>
                  <a:cubicBezTo>
                    <a:pt x="112" y="316"/>
                    <a:pt x="112" y="316"/>
                    <a:pt x="112" y="316"/>
                  </a:cubicBezTo>
                  <a:cubicBezTo>
                    <a:pt x="140" y="311"/>
                    <a:pt x="140" y="311"/>
                    <a:pt x="140" y="311"/>
                  </a:cubicBezTo>
                  <a:cubicBezTo>
                    <a:pt x="187" y="233"/>
                    <a:pt x="187" y="233"/>
                    <a:pt x="187" y="233"/>
                  </a:cubicBezTo>
                  <a:cubicBezTo>
                    <a:pt x="203" y="236"/>
                    <a:pt x="226" y="235"/>
                    <a:pt x="239" y="232"/>
                  </a:cubicBezTo>
                  <a:cubicBezTo>
                    <a:pt x="296" y="222"/>
                    <a:pt x="321" y="159"/>
                    <a:pt x="311" y="99"/>
                  </a:cubicBezTo>
                  <a:close/>
                  <a:moveTo>
                    <a:pt x="260" y="130"/>
                  </a:moveTo>
                  <a:cubicBezTo>
                    <a:pt x="244" y="153"/>
                    <a:pt x="228" y="137"/>
                    <a:pt x="206" y="120"/>
                  </a:cubicBezTo>
                  <a:cubicBezTo>
                    <a:pt x="184" y="104"/>
                    <a:pt x="163" y="94"/>
                    <a:pt x="179" y="71"/>
                  </a:cubicBezTo>
                  <a:cubicBezTo>
                    <a:pt x="195" y="47"/>
                    <a:pt x="226" y="42"/>
                    <a:pt x="248" y="58"/>
                  </a:cubicBezTo>
                  <a:cubicBezTo>
                    <a:pt x="270" y="74"/>
                    <a:pt x="276" y="107"/>
                    <a:pt x="260" y="13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05" name="Content Placeholder 2"/>
          <p:cNvSpPr txBox="1">
            <a:spLocks/>
          </p:cNvSpPr>
          <p:nvPr/>
        </p:nvSpPr>
        <p:spPr>
          <a:xfrm>
            <a:off x="2165507" y="4498224"/>
            <a:ext cx="2234973" cy="92111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Строительство газовых котельных 6 шт. общей установленной мощностью 3,823 МВт  </a:t>
            </a:r>
          </a:p>
          <a:p>
            <a:pPr algn="ctr">
              <a:lnSpc>
                <a:spcPct val="80000"/>
              </a:lnSpc>
            </a:pPr>
            <a:endParaRPr lang="ru-RU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08" name="Content Placeholder 2"/>
          <p:cNvSpPr txBox="1">
            <a:spLocks/>
          </p:cNvSpPr>
          <p:nvPr/>
        </p:nvSpPr>
        <p:spPr>
          <a:xfrm>
            <a:off x="4233180" y="4498225"/>
            <a:ext cx="1862820" cy="6569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Строительство тепловых сетей 2,329 км. для присоединения потребителей к газовым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котельным «ЦК» «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Поликлиника»  </a:t>
            </a:r>
          </a:p>
        </p:txBody>
      </p:sp>
      <p:sp>
        <p:nvSpPr>
          <p:cNvPr id="109" name="Content Placeholder 2"/>
          <p:cNvSpPr txBox="1">
            <a:spLocks/>
          </p:cNvSpPr>
          <p:nvPr/>
        </p:nvSpPr>
        <p:spPr>
          <a:xfrm>
            <a:off x="6029806" y="4498225"/>
            <a:ext cx="1961969" cy="6569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Реконструкция (модернизация) существующих  тепловых сетей протяженностью 6,485 км. </a:t>
            </a:r>
          </a:p>
        </p:txBody>
      </p:sp>
      <p:sp>
        <p:nvSpPr>
          <p:cNvPr id="110" name="Content Placeholder 2"/>
          <p:cNvSpPr txBox="1">
            <a:spLocks/>
          </p:cNvSpPr>
          <p:nvPr/>
        </p:nvSpPr>
        <p:spPr>
          <a:xfrm>
            <a:off x="7954602" y="4498225"/>
            <a:ext cx="1783883" cy="6569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Ввод в эксплуатацию объектов теплоснабжения коммунальной инфраструктуры р.п. Маслянино 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5867399" y="1843645"/>
            <a:ext cx="457200" cy="23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0" name="Изображение 3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9962" y="6481964"/>
            <a:ext cx="371700" cy="417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82454" y="3535990"/>
            <a:ext cx="62270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2016г.		</a:t>
            </a:r>
            <a:r>
              <a:rPr lang="ru-RU" sz="14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		2017г</a:t>
            </a:r>
            <a:r>
              <a:rPr lang="ru-RU" sz="14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		</a:t>
            </a:r>
            <a:r>
              <a:rPr lang="ru-RU" sz="14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	</a:t>
            </a:r>
            <a:r>
              <a:rPr lang="ru-RU" sz="14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	</a:t>
            </a:r>
            <a:r>
              <a:rPr lang="ru-RU" sz="14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2017г</a:t>
            </a:r>
            <a:r>
              <a:rPr lang="ru-RU" sz="14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			</a:t>
            </a:r>
            <a:r>
              <a:rPr lang="ru-RU" sz="14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 2017г</a:t>
            </a:r>
            <a:r>
              <a:rPr lang="ru-RU" sz="14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97919" y="5515259"/>
            <a:ext cx="93961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Итогом реализации проекта модернизации системы теплоснабжения рабочего поселка станет замена 9 ветхих угольных котельных на 6 современных газовых котельных, суммарной мощностью 3,823 МВт, реконструкция (модернизация) 6,485 км ветхих сетей, строительство 2,329 км сетей для присоединения потребителей к газовым мощностям.</a:t>
            </a:r>
          </a:p>
        </p:txBody>
      </p:sp>
    </p:spTree>
    <p:extLst>
      <p:ext uri="{BB962C8B-B14F-4D97-AF65-F5344CB8AC3E}">
        <p14:creationId xmlns:p14="http://schemas.microsoft.com/office/powerpoint/2010/main" val="1440984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repeatCount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500"/>
                            </p:stCondLst>
                            <p:childTnLst>
                              <p:par>
                                <p:cTn id="7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75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75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75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75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25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750"/>
                            </p:stCondLst>
                            <p:childTnLst>
                              <p:par>
                                <p:cTn id="10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" grpId="0" animBg="1"/>
      <p:bldP spid="7" grpId="0" animBg="1"/>
      <p:bldP spid="8" grpId="0" animBg="1"/>
      <p:bldP spid="10" grpId="0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5" grpId="0"/>
      <p:bldP spid="108" grpId="0"/>
      <p:bldP spid="109" grpId="0"/>
      <p:bldP spid="110" grpId="0"/>
      <p:bldP spid="112" grpId="0" animBg="1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493506"/>
            <a:ext cx="12192001" cy="364494"/>
          </a:xfrm>
          <a:prstGeom prst="rect">
            <a:avLst/>
          </a:prstGeom>
          <a:solidFill>
            <a:schemeClr val="tx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5" name="Group 14"/>
          <p:cNvGrpSpPr/>
          <p:nvPr/>
        </p:nvGrpSpPr>
        <p:grpSpPr>
          <a:xfrm>
            <a:off x="11519694" y="-120296"/>
            <a:ext cx="1067170" cy="540564"/>
            <a:chOff x="11519694" y="-120296"/>
            <a:chExt cx="1067170" cy="540564"/>
          </a:xfrm>
        </p:grpSpPr>
        <p:sp>
          <p:nvSpPr>
            <p:cNvPr id="2" name="Flowchart: Stored Data 1"/>
            <p:cNvSpPr/>
            <p:nvPr/>
          </p:nvSpPr>
          <p:spPr>
            <a:xfrm rot="19010270">
              <a:off x="11519694" y="-120296"/>
              <a:ext cx="1067170" cy="431802"/>
            </a:xfrm>
            <a:prstGeom prst="flowChartOnlineStorage">
              <a:avLst/>
            </a:prstGeom>
            <a:solidFill>
              <a:schemeClr val="tx1">
                <a:lumMod val="50000"/>
                <a:lumOff val="50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647229" y="112491"/>
              <a:ext cx="4209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id-ID" sz="1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Oval 5"/>
          <p:cNvSpPr>
            <a:spLocks noChangeAspect="1"/>
          </p:cNvSpPr>
          <p:nvPr/>
        </p:nvSpPr>
        <p:spPr>
          <a:xfrm>
            <a:off x="139520" y="6575292"/>
            <a:ext cx="172800" cy="1728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77546" y="6575292"/>
            <a:ext cx="172800" cy="1728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1014" y="6575292"/>
            <a:ext cx="172800" cy="1728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819350" y="396263"/>
            <a:ext cx="10691064" cy="1312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ЭТАПЫ</a:t>
            </a:r>
            <a:r>
              <a:rPr lang="id-ID" sz="3200" b="1" dirty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ПОДГОТОВКИ К </a:t>
            </a:r>
            <a:r>
              <a:rPr lang="ru-RU" sz="3200" b="1" dirty="0" smtClean="0">
                <a:latin typeface="Roboto" panose="02000000000000000000" pitchFamily="2" charset="0"/>
                <a:ea typeface="Roboto" panose="02000000000000000000" pitchFamily="2" charset="0"/>
              </a:rPr>
              <a:t>РЕАЛИЗАЦИИ ПРОЕКТА</a:t>
            </a:r>
            <a:endParaRPr lang="id-ID" sz="3200" b="1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l"/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Инфографик раскрывает основные этапы подготовки к реализации проекта модернизации системы теплоснабжения.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рофессиональная работа Министерства ЖКХ и Энергетики НСО совместно с Администрацией р.п. Маслянино позволила в предельно сжатые сроки подготовить и защитить проектную документацию    </a:t>
            </a:r>
            <a:endParaRPr lang="en-US" sz="12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30782" y="1552701"/>
            <a:ext cx="457200" cy="23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flipH="1">
            <a:off x="10569667" y="1847775"/>
            <a:ext cx="684660" cy="2452664"/>
          </a:xfrm>
          <a:custGeom>
            <a:avLst/>
            <a:gdLst>
              <a:gd name="T0" fmla="*/ 192 w 192"/>
              <a:gd name="T1" fmla="*/ 724 h 761"/>
              <a:gd name="T2" fmla="*/ 0 w 192"/>
              <a:gd name="T3" fmla="*/ 0 h 761"/>
              <a:gd name="T4" fmla="*/ 0 w 192"/>
              <a:gd name="T5" fmla="*/ 223 h 761"/>
              <a:gd name="T6" fmla="*/ 192 w 192"/>
              <a:gd name="T7" fmla="*/ 761 h 761"/>
              <a:gd name="T8" fmla="*/ 192 w 192"/>
              <a:gd name="T9" fmla="*/ 724 h 761"/>
              <a:gd name="connsiteX0" fmla="*/ 10414 w 10414"/>
              <a:gd name="connsiteY0" fmla="*/ 9873 h 10359"/>
              <a:gd name="connsiteX1" fmla="*/ 0 w 10414"/>
              <a:gd name="connsiteY1" fmla="*/ 0 h 10359"/>
              <a:gd name="connsiteX2" fmla="*/ 414 w 10414"/>
              <a:gd name="connsiteY2" fmla="*/ 3289 h 10359"/>
              <a:gd name="connsiteX3" fmla="*/ 10414 w 10414"/>
              <a:gd name="connsiteY3" fmla="*/ 10359 h 10359"/>
              <a:gd name="connsiteX4" fmla="*/ 10414 w 10414"/>
              <a:gd name="connsiteY4" fmla="*/ 9873 h 10359"/>
              <a:gd name="connsiteX0" fmla="*/ 10414 w 10414"/>
              <a:gd name="connsiteY0" fmla="*/ 10472 h 10958"/>
              <a:gd name="connsiteX1" fmla="*/ 0 w 10414"/>
              <a:gd name="connsiteY1" fmla="*/ 0 h 10958"/>
              <a:gd name="connsiteX2" fmla="*/ 414 w 10414"/>
              <a:gd name="connsiteY2" fmla="*/ 3888 h 10958"/>
              <a:gd name="connsiteX3" fmla="*/ 10414 w 10414"/>
              <a:gd name="connsiteY3" fmla="*/ 10958 h 10958"/>
              <a:gd name="connsiteX4" fmla="*/ 10414 w 10414"/>
              <a:gd name="connsiteY4" fmla="*/ 10472 h 10958"/>
              <a:gd name="connsiteX0" fmla="*/ 10207 w 10207"/>
              <a:gd name="connsiteY0" fmla="*/ 9873 h 10359"/>
              <a:gd name="connsiteX1" fmla="*/ 0 w 10207"/>
              <a:gd name="connsiteY1" fmla="*/ 0 h 10359"/>
              <a:gd name="connsiteX2" fmla="*/ 207 w 10207"/>
              <a:gd name="connsiteY2" fmla="*/ 3289 h 10359"/>
              <a:gd name="connsiteX3" fmla="*/ 10207 w 10207"/>
              <a:gd name="connsiteY3" fmla="*/ 10359 h 10359"/>
              <a:gd name="connsiteX4" fmla="*/ 10207 w 10207"/>
              <a:gd name="connsiteY4" fmla="*/ 9873 h 10359"/>
              <a:gd name="connsiteX0" fmla="*/ 10067 w 10067"/>
              <a:gd name="connsiteY0" fmla="*/ 9954 h 10440"/>
              <a:gd name="connsiteX1" fmla="*/ 0 w 10067"/>
              <a:gd name="connsiteY1" fmla="*/ 0 h 10440"/>
              <a:gd name="connsiteX2" fmla="*/ 67 w 10067"/>
              <a:gd name="connsiteY2" fmla="*/ 3370 h 10440"/>
              <a:gd name="connsiteX3" fmla="*/ 10067 w 10067"/>
              <a:gd name="connsiteY3" fmla="*/ 10440 h 10440"/>
              <a:gd name="connsiteX4" fmla="*/ 10067 w 10067"/>
              <a:gd name="connsiteY4" fmla="*/ 9954 h 1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7" h="10440">
                <a:moveTo>
                  <a:pt x="10067" y="9954"/>
                </a:moveTo>
                <a:lnTo>
                  <a:pt x="0" y="0"/>
                </a:lnTo>
                <a:cubicBezTo>
                  <a:pt x="22" y="1123"/>
                  <a:pt x="45" y="2247"/>
                  <a:pt x="67" y="3370"/>
                </a:cubicBezTo>
                <a:lnTo>
                  <a:pt x="10067" y="10440"/>
                </a:lnTo>
                <a:lnTo>
                  <a:pt x="10067" y="9954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 flipH="1">
            <a:off x="10543551" y="2974555"/>
            <a:ext cx="723932" cy="1801258"/>
          </a:xfrm>
          <a:custGeom>
            <a:avLst/>
            <a:gdLst>
              <a:gd name="T0" fmla="*/ 199 w 199"/>
              <a:gd name="T1" fmla="*/ 408 h 444"/>
              <a:gd name="T2" fmla="*/ 0 w 199"/>
              <a:gd name="T3" fmla="*/ 0 h 444"/>
              <a:gd name="T4" fmla="*/ 0 w 199"/>
              <a:gd name="T5" fmla="*/ 228 h 444"/>
              <a:gd name="T6" fmla="*/ 199 w 199"/>
              <a:gd name="T7" fmla="*/ 444 h 444"/>
              <a:gd name="T8" fmla="*/ 199 w 199"/>
              <a:gd name="T9" fmla="*/ 408 h 444"/>
              <a:gd name="connsiteX0" fmla="*/ 10000 w 10135"/>
              <a:gd name="connsiteY0" fmla="*/ 9189 h 11514"/>
              <a:gd name="connsiteX1" fmla="*/ 0 w 10135"/>
              <a:gd name="connsiteY1" fmla="*/ 0 h 11514"/>
              <a:gd name="connsiteX2" fmla="*/ 0 w 10135"/>
              <a:gd name="connsiteY2" fmla="*/ 5135 h 11514"/>
              <a:gd name="connsiteX3" fmla="*/ 10135 w 10135"/>
              <a:gd name="connsiteY3" fmla="*/ 11514 h 11514"/>
              <a:gd name="connsiteX4" fmla="*/ 10000 w 10135"/>
              <a:gd name="connsiteY4" fmla="*/ 9189 h 11514"/>
              <a:gd name="connsiteX0" fmla="*/ 10000 w 10135"/>
              <a:gd name="connsiteY0" fmla="*/ 10824 h 11514"/>
              <a:gd name="connsiteX1" fmla="*/ 0 w 10135"/>
              <a:gd name="connsiteY1" fmla="*/ 0 h 11514"/>
              <a:gd name="connsiteX2" fmla="*/ 0 w 10135"/>
              <a:gd name="connsiteY2" fmla="*/ 5135 h 11514"/>
              <a:gd name="connsiteX3" fmla="*/ 10135 w 10135"/>
              <a:gd name="connsiteY3" fmla="*/ 11514 h 11514"/>
              <a:gd name="connsiteX4" fmla="*/ 10000 w 10135"/>
              <a:gd name="connsiteY4" fmla="*/ 10824 h 11514"/>
              <a:gd name="connsiteX0" fmla="*/ 10270 w 10270"/>
              <a:gd name="connsiteY0" fmla="*/ 10824 h 11514"/>
              <a:gd name="connsiteX1" fmla="*/ 0 w 10270"/>
              <a:gd name="connsiteY1" fmla="*/ 0 h 11514"/>
              <a:gd name="connsiteX2" fmla="*/ 0 w 10270"/>
              <a:gd name="connsiteY2" fmla="*/ 5135 h 11514"/>
              <a:gd name="connsiteX3" fmla="*/ 10135 w 10270"/>
              <a:gd name="connsiteY3" fmla="*/ 11514 h 11514"/>
              <a:gd name="connsiteX4" fmla="*/ 10270 w 10270"/>
              <a:gd name="connsiteY4" fmla="*/ 10824 h 11514"/>
              <a:gd name="connsiteX0" fmla="*/ 10270 w 10270"/>
              <a:gd name="connsiteY0" fmla="*/ 10824 h 11393"/>
              <a:gd name="connsiteX1" fmla="*/ 0 w 10270"/>
              <a:gd name="connsiteY1" fmla="*/ 0 h 11393"/>
              <a:gd name="connsiteX2" fmla="*/ 0 w 10270"/>
              <a:gd name="connsiteY2" fmla="*/ 5135 h 11393"/>
              <a:gd name="connsiteX3" fmla="*/ 10270 w 10270"/>
              <a:gd name="connsiteY3" fmla="*/ 11393 h 11393"/>
              <a:gd name="connsiteX4" fmla="*/ 10270 w 10270"/>
              <a:gd name="connsiteY4" fmla="*/ 10824 h 11393"/>
              <a:gd name="connsiteX0" fmla="*/ 10270 w 10270"/>
              <a:gd name="connsiteY0" fmla="*/ 10824 h 11514"/>
              <a:gd name="connsiteX1" fmla="*/ 0 w 10270"/>
              <a:gd name="connsiteY1" fmla="*/ 0 h 11514"/>
              <a:gd name="connsiteX2" fmla="*/ 0 w 10270"/>
              <a:gd name="connsiteY2" fmla="*/ 5135 h 11514"/>
              <a:gd name="connsiteX3" fmla="*/ 10270 w 10270"/>
              <a:gd name="connsiteY3" fmla="*/ 11514 h 11514"/>
              <a:gd name="connsiteX4" fmla="*/ 10270 w 10270"/>
              <a:gd name="connsiteY4" fmla="*/ 10824 h 11514"/>
              <a:gd name="connsiteX0" fmla="*/ 10270 w 10270"/>
              <a:gd name="connsiteY0" fmla="*/ 10824 h 11453"/>
              <a:gd name="connsiteX1" fmla="*/ 0 w 10270"/>
              <a:gd name="connsiteY1" fmla="*/ 0 h 11453"/>
              <a:gd name="connsiteX2" fmla="*/ 0 w 10270"/>
              <a:gd name="connsiteY2" fmla="*/ 5135 h 11453"/>
              <a:gd name="connsiteX3" fmla="*/ 10270 w 10270"/>
              <a:gd name="connsiteY3" fmla="*/ 11453 h 11453"/>
              <a:gd name="connsiteX4" fmla="*/ 10270 w 10270"/>
              <a:gd name="connsiteY4" fmla="*/ 10824 h 11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70" h="11453">
                <a:moveTo>
                  <a:pt x="10270" y="10824"/>
                </a:moveTo>
                <a:lnTo>
                  <a:pt x="0" y="0"/>
                </a:lnTo>
                <a:lnTo>
                  <a:pt x="0" y="5135"/>
                </a:lnTo>
                <a:lnTo>
                  <a:pt x="10270" y="11453"/>
                </a:lnTo>
                <a:lnTo>
                  <a:pt x="10270" y="10824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 flipH="1">
            <a:off x="10580295" y="5134076"/>
            <a:ext cx="687188" cy="800538"/>
          </a:xfrm>
          <a:custGeom>
            <a:avLst/>
            <a:gdLst>
              <a:gd name="T0" fmla="*/ 194 w 194"/>
              <a:gd name="T1" fmla="*/ 98 h 226"/>
              <a:gd name="T2" fmla="*/ 0 w 194"/>
              <a:gd name="T3" fmla="*/ 0 h 226"/>
              <a:gd name="T4" fmla="*/ 0 w 194"/>
              <a:gd name="T5" fmla="*/ 226 h 226"/>
              <a:gd name="T6" fmla="*/ 194 w 194"/>
              <a:gd name="T7" fmla="*/ 133 h 226"/>
              <a:gd name="T8" fmla="*/ 194 w 194"/>
              <a:gd name="T9" fmla="*/ 98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4" h="226">
                <a:moveTo>
                  <a:pt x="194" y="98"/>
                </a:moveTo>
                <a:lnTo>
                  <a:pt x="0" y="0"/>
                </a:lnTo>
                <a:lnTo>
                  <a:pt x="0" y="226"/>
                </a:lnTo>
                <a:lnTo>
                  <a:pt x="194" y="133"/>
                </a:lnTo>
                <a:lnTo>
                  <a:pt x="194" y="9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7" name="Rectangle 37"/>
          <p:cNvSpPr>
            <a:spLocks noChangeArrowheads="1"/>
          </p:cNvSpPr>
          <p:nvPr/>
        </p:nvSpPr>
        <p:spPr bwMode="auto">
          <a:xfrm flipH="1">
            <a:off x="11249771" y="1855747"/>
            <a:ext cx="942227" cy="78722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8" name="Rectangle 38"/>
          <p:cNvSpPr>
            <a:spLocks noChangeArrowheads="1"/>
          </p:cNvSpPr>
          <p:nvPr/>
        </p:nvSpPr>
        <p:spPr bwMode="auto">
          <a:xfrm flipH="1">
            <a:off x="11267483" y="2974554"/>
            <a:ext cx="924517" cy="80762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9" name="Rectangle 39"/>
          <p:cNvSpPr>
            <a:spLocks noChangeArrowheads="1"/>
          </p:cNvSpPr>
          <p:nvPr/>
        </p:nvSpPr>
        <p:spPr bwMode="auto">
          <a:xfrm flipH="1">
            <a:off x="11267483" y="5134076"/>
            <a:ext cx="924517" cy="80053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2" name="Rectangle 42"/>
          <p:cNvSpPr>
            <a:spLocks noChangeArrowheads="1"/>
          </p:cNvSpPr>
          <p:nvPr/>
        </p:nvSpPr>
        <p:spPr bwMode="auto">
          <a:xfrm flipH="1">
            <a:off x="9411368" y="4169686"/>
            <a:ext cx="1158302" cy="133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4" name="Freeform 43"/>
          <p:cNvSpPr>
            <a:spLocks noEditPoints="1"/>
          </p:cNvSpPr>
          <p:nvPr/>
        </p:nvSpPr>
        <p:spPr bwMode="auto">
          <a:xfrm flipH="1">
            <a:off x="8512810" y="2107815"/>
            <a:ext cx="779285" cy="1547943"/>
          </a:xfrm>
          <a:custGeom>
            <a:avLst/>
            <a:gdLst>
              <a:gd name="T0" fmla="*/ 51 w 93"/>
              <a:gd name="T1" fmla="*/ 93 h 184"/>
              <a:gd name="T2" fmla="*/ 93 w 93"/>
              <a:gd name="T3" fmla="*/ 47 h 184"/>
              <a:gd name="T4" fmla="*/ 46 w 93"/>
              <a:gd name="T5" fmla="*/ 0 h 184"/>
              <a:gd name="T6" fmla="*/ 0 w 93"/>
              <a:gd name="T7" fmla="*/ 47 h 184"/>
              <a:gd name="T8" fmla="*/ 36 w 93"/>
              <a:gd name="T9" fmla="*/ 92 h 184"/>
              <a:gd name="T10" fmla="*/ 36 w 93"/>
              <a:gd name="T11" fmla="*/ 184 h 184"/>
              <a:gd name="T12" fmla="*/ 51 w 93"/>
              <a:gd name="T13" fmla="*/ 184 h 184"/>
              <a:gd name="T14" fmla="*/ 51 w 93"/>
              <a:gd name="T15" fmla="*/ 93 h 184"/>
              <a:gd name="T16" fmla="*/ 19 w 93"/>
              <a:gd name="T17" fmla="*/ 47 h 184"/>
              <a:gd name="T18" fmla="*/ 46 w 93"/>
              <a:gd name="T19" fmla="*/ 19 h 184"/>
              <a:gd name="T20" fmla="*/ 74 w 93"/>
              <a:gd name="T21" fmla="*/ 47 h 184"/>
              <a:gd name="T22" fmla="*/ 46 w 93"/>
              <a:gd name="T23" fmla="*/ 74 h 184"/>
              <a:gd name="T24" fmla="*/ 19 w 93"/>
              <a:gd name="T25" fmla="*/ 47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3" h="184">
                <a:moveTo>
                  <a:pt x="51" y="93"/>
                </a:moveTo>
                <a:cubicBezTo>
                  <a:pt x="75" y="90"/>
                  <a:pt x="93" y="71"/>
                  <a:pt x="93" y="47"/>
                </a:cubicBezTo>
                <a:cubicBezTo>
                  <a:pt x="93" y="21"/>
                  <a:pt x="72" y="0"/>
                  <a:pt x="46" y="0"/>
                </a:cubicBezTo>
                <a:cubicBezTo>
                  <a:pt x="21" y="0"/>
                  <a:pt x="0" y="21"/>
                  <a:pt x="0" y="47"/>
                </a:cubicBezTo>
                <a:cubicBezTo>
                  <a:pt x="0" y="69"/>
                  <a:pt x="15" y="87"/>
                  <a:pt x="36" y="92"/>
                </a:cubicBezTo>
                <a:cubicBezTo>
                  <a:pt x="36" y="184"/>
                  <a:pt x="36" y="184"/>
                  <a:pt x="36" y="184"/>
                </a:cubicBezTo>
                <a:cubicBezTo>
                  <a:pt x="51" y="184"/>
                  <a:pt x="51" y="184"/>
                  <a:pt x="51" y="184"/>
                </a:cubicBezTo>
                <a:lnTo>
                  <a:pt x="51" y="93"/>
                </a:lnTo>
                <a:close/>
                <a:moveTo>
                  <a:pt x="19" y="47"/>
                </a:moveTo>
                <a:cubicBezTo>
                  <a:pt x="19" y="32"/>
                  <a:pt x="31" y="19"/>
                  <a:pt x="46" y="19"/>
                </a:cubicBezTo>
                <a:cubicBezTo>
                  <a:pt x="61" y="19"/>
                  <a:pt x="74" y="32"/>
                  <a:pt x="74" y="47"/>
                </a:cubicBezTo>
                <a:cubicBezTo>
                  <a:pt x="74" y="62"/>
                  <a:pt x="61" y="74"/>
                  <a:pt x="46" y="74"/>
                </a:cubicBezTo>
                <a:cubicBezTo>
                  <a:pt x="31" y="74"/>
                  <a:pt x="19" y="62"/>
                  <a:pt x="19" y="4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5" name="Freeform 44"/>
          <p:cNvSpPr>
            <a:spLocks/>
          </p:cNvSpPr>
          <p:nvPr/>
        </p:nvSpPr>
        <p:spPr bwMode="auto">
          <a:xfrm flipH="1">
            <a:off x="8865868" y="3655758"/>
            <a:ext cx="545500" cy="644681"/>
          </a:xfrm>
          <a:custGeom>
            <a:avLst/>
            <a:gdLst>
              <a:gd name="T0" fmla="*/ 50 w 65"/>
              <a:gd name="T1" fmla="*/ 0 h 77"/>
              <a:gd name="T2" fmla="*/ 50 w 65"/>
              <a:gd name="T3" fmla="*/ 0 h 77"/>
              <a:gd name="T4" fmla="*/ 2 w 65"/>
              <a:gd name="T5" fmla="*/ 61 h 77"/>
              <a:gd name="T6" fmla="*/ 0 w 65"/>
              <a:gd name="T7" fmla="*/ 61 h 77"/>
              <a:gd name="T8" fmla="*/ 0 w 65"/>
              <a:gd name="T9" fmla="*/ 77 h 77"/>
              <a:gd name="T10" fmla="*/ 2 w 65"/>
              <a:gd name="T11" fmla="*/ 77 h 77"/>
              <a:gd name="T12" fmla="*/ 43 w 65"/>
              <a:gd name="T13" fmla="*/ 63 h 77"/>
              <a:gd name="T14" fmla="*/ 65 w 65"/>
              <a:gd name="T15" fmla="*/ 0 h 77"/>
              <a:gd name="T16" fmla="*/ 65 w 65"/>
              <a:gd name="T17" fmla="*/ 0 h 77"/>
              <a:gd name="T18" fmla="*/ 50 w 65"/>
              <a:gd name="T19" fmla="*/ 0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5" h="77">
                <a:moveTo>
                  <a:pt x="50" y="0"/>
                </a:moveTo>
                <a:cubicBezTo>
                  <a:pt x="50" y="0"/>
                  <a:pt x="50" y="0"/>
                  <a:pt x="50" y="0"/>
                </a:cubicBezTo>
                <a:cubicBezTo>
                  <a:pt x="50" y="23"/>
                  <a:pt x="44" y="61"/>
                  <a:pt x="2" y="61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77"/>
                  <a:pt x="0" y="77"/>
                  <a:pt x="0" y="77"/>
                </a:cubicBezTo>
                <a:cubicBezTo>
                  <a:pt x="2" y="77"/>
                  <a:pt x="2" y="77"/>
                  <a:pt x="2" y="77"/>
                </a:cubicBezTo>
                <a:cubicBezTo>
                  <a:pt x="13" y="77"/>
                  <a:pt x="29" y="75"/>
                  <a:pt x="43" y="63"/>
                </a:cubicBezTo>
                <a:cubicBezTo>
                  <a:pt x="58" y="50"/>
                  <a:pt x="65" y="29"/>
                  <a:pt x="65" y="0"/>
                </a:cubicBezTo>
                <a:cubicBezTo>
                  <a:pt x="65" y="0"/>
                  <a:pt x="65" y="0"/>
                  <a:pt x="65" y="0"/>
                </a:cubicBezTo>
                <a:lnTo>
                  <a:pt x="5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6" name="Rectangle 45"/>
          <p:cNvSpPr>
            <a:spLocks noChangeArrowheads="1"/>
          </p:cNvSpPr>
          <p:nvPr/>
        </p:nvSpPr>
        <p:spPr bwMode="auto">
          <a:xfrm flipH="1">
            <a:off x="7374601" y="4651548"/>
            <a:ext cx="3187985" cy="1275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7" name="Freeform 46"/>
          <p:cNvSpPr>
            <a:spLocks/>
          </p:cNvSpPr>
          <p:nvPr/>
        </p:nvSpPr>
        <p:spPr bwMode="auto">
          <a:xfrm flipH="1">
            <a:off x="6863728" y="4131306"/>
            <a:ext cx="520705" cy="637597"/>
          </a:xfrm>
          <a:custGeom>
            <a:avLst/>
            <a:gdLst>
              <a:gd name="T0" fmla="*/ 46 w 62"/>
              <a:gd name="T1" fmla="*/ 0 h 76"/>
              <a:gd name="T2" fmla="*/ 46 w 62"/>
              <a:gd name="T3" fmla="*/ 0 h 76"/>
              <a:gd name="T4" fmla="*/ 1 w 62"/>
              <a:gd name="T5" fmla="*/ 61 h 76"/>
              <a:gd name="T6" fmla="*/ 0 w 62"/>
              <a:gd name="T7" fmla="*/ 61 h 76"/>
              <a:gd name="T8" fmla="*/ 0 w 62"/>
              <a:gd name="T9" fmla="*/ 76 h 76"/>
              <a:gd name="T10" fmla="*/ 1 w 62"/>
              <a:gd name="T11" fmla="*/ 76 h 76"/>
              <a:gd name="T12" fmla="*/ 62 w 62"/>
              <a:gd name="T13" fmla="*/ 0 h 76"/>
              <a:gd name="T14" fmla="*/ 62 w 62"/>
              <a:gd name="T15" fmla="*/ 0 h 76"/>
              <a:gd name="T16" fmla="*/ 46 w 62"/>
              <a:gd name="T17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2" h="76">
                <a:moveTo>
                  <a:pt x="46" y="0"/>
                </a:moveTo>
                <a:cubicBezTo>
                  <a:pt x="46" y="0"/>
                  <a:pt x="46" y="0"/>
                  <a:pt x="46" y="0"/>
                </a:cubicBezTo>
                <a:cubicBezTo>
                  <a:pt x="46" y="55"/>
                  <a:pt x="14" y="61"/>
                  <a:pt x="1" y="61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76"/>
                  <a:pt x="0" y="76"/>
                  <a:pt x="0" y="76"/>
                </a:cubicBezTo>
                <a:cubicBezTo>
                  <a:pt x="1" y="76"/>
                  <a:pt x="1" y="76"/>
                  <a:pt x="1" y="76"/>
                </a:cubicBezTo>
                <a:cubicBezTo>
                  <a:pt x="38" y="76"/>
                  <a:pt x="62" y="47"/>
                  <a:pt x="62" y="0"/>
                </a:cubicBezTo>
                <a:cubicBezTo>
                  <a:pt x="62" y="0"/>
                  <a:pt x="62" y="0"/>
                  <a:pt x="62" y="0"/>
                </a:cubicBezTo>
                <a:lnTo>
                  <a:pt x="46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8" name="Freeform 47"/>
          <p:cNvSpPr>
            <a:spLocks noEditPoints="1"/>
          </p:cNvSpPr>
          <p:nvPr/>
        </p:nvSpPr>
        <p:spPr bwMode="auto">
          <a:xfrm flipH="1">
            <a:off x="6536377" y="2105434"/>
            <a:ext cx="772201" cy="1792356"/>
          </a:xfrm>
          <a:custGeom>
            <a:avLst/>
            <a:gdLst>
              <a:gd name="T0" fmla="*/ 53 w 92"/>
              <a:gd name="T1" fmla="*/ 93 h 213"/>
              <a:gd name="T2" fmla="*/ 92 w 92"/>
              <a:gd name="T3" fmla="*/ 47 h 213"/>
              <a:gd name="T4" fmla="*/ 46 w 92"/>
              <a:gd name="T5" fmla="*/ 0 h 213"/>
              <a:gd name="T6" fmla="*/ 0 w 92"/>
              <a:gd name="T7" fmla="*/ 47 h 213"/>
              <a:gd name="T8" fmla="*/ 37 w 92"/>
              <a:gd name="T9" fmla="*/ 92 h 213"/>
              <a:gd name="T10" fmla="*/ 37 w 92"/>
              <a:gd name="T11" fmla="*/ 213 h 213"/>
              <a:gd name="T12" fmla="*/ 53 w 92"/>
              <a:gd name="T13" fmla="*/ 213 h 213"/>
              <a:gd name="T14" fmla="*/ 53 w 92"/>
              <a:gd name="T15" fmla="*/ 93 h 213"/>
              <a:gd name="T16" fmla="*/ 19 w 92"/>
              <a:gd name="T17" fmla="*/ 47 h 213"/>
              <a:gd name="T18" fmla="*/ 46 w 92"/>
              <a:gd name="T19" fmla="*/ 19 h 213"/>
              <a:gd name="T20" fmla="*/ 73 w 92"/>
              <a:gd name="T21" fmla="*/ 47 h 213"/>
              <a:gd name="T22" fmla="*/ 46 w 92"/>
              <a:gd name="T23" fmla="*/ 74 h 213"/>
              <a:gd name="T24" fmla="*/ 19 w 92"/>
              <a:gd name="T25" fmla="*/ 47 h 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" h="213">
                <a:moveTo>
                  <a:pt x="53" y="93"/>
                </a:moveTo>
                <a:cubicBezTo>
                  <a:pt x="75" y="89"/>
                  <a:pt x="92" y="70"/>
                  <a:pt x="92" y="47"/>
                </a:cubicBezTo>
                <a:cubicBezTo>
                  <a:pt x="92" y="21"/>
                  <a:pt x="72" y="0"/>
                  <a:pt x="46" y="0"/>
                </a:cubicBezTo>
                <a:cubicBezTo>
                  <a:pt x="20" y="0"/>
                  <a:pt x="0" y="21"/>
                  <a:pt x="0" y="47"/>
                </a:cubicBezTo>
                <a:cubicBezTo>
                  <a:pt x="0" y="69"/>
                  <a:pt x="16" y="88"/>
                  <a:pt x="37" y="92"/>
                </a:cubicBezTo>
                <a:cubicBezTo>
                  <a:pt x="37" y="213"/>
                  <a:pt x="37" y="213"/>
                  <a:pt x="37" y="213"/>
                </a:cubicBezTo>
                <a:cubicBezTo>
                  <a:pt x="53" y="213"/>
                  <a:pt x="53" y="213"/>
                  <a:pt x="53" y="213"/>
                </a:cubicBezTo>
                <a:lnTo>
                  <a:pt x="53" y="93"/>
                </a:lnTo>
                <a:close/>
                <a:moveTo>
                  <a:pt x="19" y="47"/>
                </a:moveTo>
                <a:cubicBezTo>
                  <a:pt x="19" y="32"/>
                  <a:pt x="31" y="19"/>
                  <a:pt x="46" y="19"/>
                </a:cubicBezTo>
                <a:cubicBezTo>
                  <a:pt x="61" y="19"/>
                  <a:pt x="73" y="32"/>
                  <a:pt x="73" y="47"/>
                </a:cubicBezTo>
                <a:cubicBezTo>
                  <a:pt x="73" y="62"/>
                  <a:pt x="61" y="74"/>
                  <a:pt x="46" y="74"/>
                </a:cubicBezTo>
                <a:cubicBezTo>
                  <a:pt x="31" y="74"/>
                  <a:pt x="19" y="62"/>
                  <a:pt x="19" y="4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9" name="Rectangle 48"/>
          <p:cNvSpPr>
            <a:spLocks noChangeArrowheads="1"/>
          </p:cNvSpPr>
          <p:nvPr/>
        </p:nvSpPr>
        <p:spPr bwMode="auto">
          <a:xfrm flipH="1">
            <a:off x="3407721" y="5481188"/>
            <a:ext cx="7172569" cy="12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0" name="Freeform 49"/>
          <p:cNvSpPr>
            <a:spLocks noEditPoints="1"/>
          </p:cNvSpPr>
          <p:nvPr/>
        </p:nvSpPr>
        <p:spPr bwMode="auto">
          <a:xfrm flipH="1">
            <a:off x="2466874" y="2107815"/>
            <a:ext cx="795087" cy="1934044"/>
          </a:xfrm>
          <a:custGeom>
            <a:avLst/>
            <a:gdLst>
              <a:gd name="T0" fmla="*/ 54 w 93"/>
              <a:gd name="T1" fmla="*/ 92 h 230"/>
              <a:gd name="T2" fmla="*/ 93 w 93"/>
              <a:gd name="T3" fmla="*/ 47 h 230"/>
              <a:gd name="T4" fmla="*/ 47 w 93"/>
              <a:gd name="T5" fmla="*/ 0 h 230"/>
              <a:gd name="T6" fmla="*/ 0 w 93"/>
              <a:gd name="T7" fmla="*/ 47 h 230"/>
              <a:gd name="T8" fmla="*/ 39 w 93"/>
              <a:gd name="T9" fmla="*/ 92 h 230"/>
              <a:gd name="T10" fmla="*/ 39 w 93"/>
              <a:gd name="T11" fmla="*/ 230 h 230"/>
              <a:gd name="T12" fmla="*/ 54 w 93"/>
              <a:gd name="T13" fmla="*/ 230 h 230"/>
              <a:gd name="T14" fmla="*/ 54 w 93"/>
              <a:gd name="T15" fmla="*/ 92 h 230"/>
              <a:gd name="T16" fmla="*/ 19 w 93"/>
              <a:gd name="T17" fmla="*/ 47 h 230"/>
              <a:gd name="T18" fmla="*/ 47 w 93"/>
              <a:gd name="T19" fmla="*/ 19 h 230"/>
              <a:gd name="T20" fmla="*/ 74 w 93"/>
              <a:gd name="T21" fmla="*/ 47 h 230"/>
              <a:gd name="T22" fmla="*/ 47 w 93"/>
              <a:gd name="T23" fmla="*/ 74 h 230"/>
              <a:gd name="T24" fmla="*/ 19 w 93"/>
              <a:gd name="T25" fmla="*/ 47 h 2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3" h="230">
                <a:moveTo>
                  <a:pt x="54" y="92"/>
                </a:moveTo>
                <a:cubicBezTo>
                  <a:pt x="76" y="89"/>
                  <a:pt x="93" y="70"/>
                  <a:pt x="93" y="47"/>
                </a:cubicBezTo>
                <a:cubicBezTo>
                  <a:pt x="93" y="21"/>
                  <a:pt x="72" y="0"/>
                  <a:pt x="47" y="0"/>
                </a:cubicBezTo>
                <a:cubicBezTo>
                  <a:pt x="21" y="0"/>
                  <a:pt x="0" y="21"/>
                  <a:pt x="0" y="47"/>
                </a:cubicBezTo>
                <a:cubicBezTo>
                  <a:pt x="0" y="70"/>
                  <a:pt x="17" y="89"/>
                  <a:pt x="39" y="92"/>
                </a:cubicBezTo>
                <a:cubicBezTo>
                  <a:pt x="39" y="230"/>
                  <a:pt x="39" y="230"/>
                  <a:pt x="39" y="230"/>
                </a:cubicBezTo>
                <a:cubicBezTo>
                  <a:pt x="54" y="230"/>
                  <a:pt x="54" y="230"/>
                  <a:pt x="54" y="230"/>
                </a:cubicBezTo>
                <a:lnTo>
                  <a:pt x="54" y="92"/>
                </a:lnTo>
                <a:close/>
                <a:moveTo>
                  <a:pt x="19" y="47"/>
                </a:moveTo>
                <a:cubicBezTo>
                  <a:pt x="19" y="32"/>
                  <a:pt x="31" y="19"/>
                  <a:pt x="47" y="19"/>
                </a:cubicBezTo>
                <a:cubicBezTo>
                  <a:pt x="62" y="19"/>
                  <a:pt x="74" y="32"/>
                  <a:pt x="74" y="47"/>
                </a:cubicBezTo>
                <a:cubicBezTo>
                  <a:pt x="74" y="62"/>
                  <a:pt x="62" y="74"/>
                  <a:pt x="47" y="74"/>
                </a:cubicBezTo>
                <a:cubicBezTo>
                  <a:pt x="31" y="74"/>
                  <a:pt x="19" y="62"/>
                  <a:pt x="19" y="4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1" name="Freeform 50"/>
          <p:cNvSpPr>
            <a:spLocks/>
          </p:cNvSpPr>
          <p:nvPr/>
        </p:nvSpPr>
        <p:spPr bwMode="auto">
          <a:xfrm flipH="1">
            <a:off x="2804746" y="4857784"/>
            <a:ext cx="602975" cy="747404"/>
          </a:xfrm>
          <a:custGeom>
            <a:avLst/>
            <a:gdLst>
              <a:gd name="T0" fmla="*/ 58 w 73"/>
              <a:gd name="T1" fmla="*/ 0 h 89"/>
              <a:gd name="T2" fmla="*/ 58 w 73"/>
              <a:gd name="T3" fmla="*/ 1 h 89"/>
              <a:gd name="T4" fmla="*/ 1 w 73"/>
              <a:gd name="T5" fmla="*/ 74 h 89"/>
              <a:gd name="T6" fmla="*/ 0 w 73"/>
              <a:gd name="T7" fmla="*/ 74 h 89"/>
              <a:gd name="T8" fmla="*/ 0 w 73"/>
              <a:gd name="T9" fmla="*/ 89 h 89"/>
              <a:gd name="T10" fmla="*/ 1 w 73"/>
              <a:gd name="T11" fmla="*/ 89 h 89"/>
              <a:gd name="T12" fmla="*/ 58 w 73"/>
              <a:gd name="T13" fmla="*/ 60 h 89"/>
              <a:gd name="T14" fmla="*/ 73 w 73"/>
              <a:gd name="T15" fmla="*/ 1 h 89"/>
              <a:gd name="T16" fmla="*/ 73 w 73"/>
              <a:gd name="T17" fmla="*/ 0 h 89"/>
              <a:gd name="T18" fmla="*/ 58 w 73"/>
              <a:gd name="T19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3" h="89">
                <a:moveTo>
                  <a:pt x="58" y="0"/>
                </a:moveTo>
                <a:cubicBezTo>
                  <a:pt x="58" y="1"/>
                  <a:pt x="58" y="1"/>
                  <a:pt x="58" y="1"/>
                </a:cubicBezTo>
                <a:cubicBezTo>
                  <a:pt x="58" y="23"/>
                  <a:pt x="52" y="74"/>
                  <a:pt x="1" y="74"/>
                </a:cubicBezTo>
                <a:cubicBezTo>
                  <a:pt x="0" y="74"/>
                  <a:pt x="0" y="74"/>
                  <a:pt x="0" y="74"/>
                </a:cubicBezTo>
                <a:cubicBezTo>
                  <a:pt x="0" y="89"/>
                  <a:pt x="0" y="89"/>
                  <a:pt x="0" y="89"/>
                </a:cubicBezTo>
                <a:cubicBezTo>
                  <a:pt x="1" y="89"/>
                  <a:pt x="1" y="89"/>
                  <a:pt x="1" y="89"/>
                </a:cubicBezTo>
                <a:cubicBezTo>
                  <a:pt x="26" y="89"/>
                  <a:pt x="45" y="79"/>
                  <a:pt x="58" y="60"/>
                </a:cubicBezTo>
                <a:cubicBezTo>
                  <a:pt x="71" y="41"/>
                  <a:pt x="73" y="17"/>
                  <a:pt x="73" y="1"/>
                </a:cubicBezTo>
                <a:cubicBezTo>
                  <a:pt x="73" y="0"/>
                  <a:pt x="73" y="0"/>
                  <a:pt x="73" y="0"/>
                </a:cubicBezTo>
                <a:lnTo>
                  <a:pt x="5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2" name="TextBox 31"/>
          <p:cNvSpPr txBox="1"/>
          <p:nvPr/>
        </p:nvSpPr>
        <p:spPr>
          <a:xfrm flipH="1">
            <a:off x="8704235" y="2254589"/>
            <a:ext cx="39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4</a:t>
            </a:r>
            <a:endParaRPr lang="id-ID" sz="28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 flipH="1">
            <a:off x="6724260" y="2254589"/>
            <a:ext cx="39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3</a:t>
            </a:r>
            <a:endParaRPr lang="id-ID" sz="28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 flipH="1">
            <a:off x="2677357" y="2254589"/>
            <a:ext cx="39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1</a:t>
            </a:r>
            <a:endParaRPr lang="id-ID" sz="28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 flipH="1">
            <a:off x="11595768" y="2028343"/>
            <a:ext cx="323404" cy="390193"/>
            <a:chOff x="134906" y="3220464"/>
            <a:chExt cx="730251" cy="881063"/>
          </a:xfrm>
          <a:solidFill>
            <a:schemeClr val="bg1"/>
          </a:solidFill>
        </p:grpSpPr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34906" y="3220464"/>
              <a:ext cx="730251" cy="577851"/>
            </a:xfrm>
            <a:custGeom>
              <a:avLst/>
              <a:gdLst>
                <a:gd name="T0" fmla="*/ 124 w 192"/>
                <a:gd name="T1" fmla="*/ 96 h 152"/>
                <a:gd name="T2" fmla="*/ 116 w 192"/>
                <a:gd name="T3" fmla="*/ 92 h 152"/>
                <a:gd name="T4" fmla="*/ 116 w 192"/>
                <a:gd name="T5" fmla="*/ 80 h 152"/>
                <a:gd name="T6" fmla="*/ 120 w 192"/>
                <a:gd name="T7" fmla="*/ 60 h 152"/>
                <a:gd name="T8" fmla="*/ 121 w 192"/>
                <a:gd name="T9" fmla="*/ 25 h 152"/>
                <a:gd name="T10" fmla="*/ 96 w 192"/>
                <a:gd name="T11" fmla="*/ 0 h 152"/>
                <a:gd name="T12" fmla="*/ 72 w 192"/>
                <a:gd name="T13" fmla="*/ 24 h 152"/>
                <a:gd name="T14" fmla="*/ 72 w 192"/>
                <a:gd name="T15" fmla="*/ 60 h 152"/>
                <a:gd name="T16" fmla="*/ 76 w 192"/>
                <a:gd name="T17" fmla="*/ 80 h 152"/>
                <a:gd name="T18" fmla="*/ 76 w 192"/>
                <a:gd name="T19" fmla="*/ 92 h 152"/>
                <a:gd name="T20" fmla="*/ 68 w 192"/>
                <a:gd name="T21" fmla="*/ 96 h 152"/>
                <a:gd name="T22" fmla="*/ 16 w 192"/>
                <a:gd name="T23" fmla="*/ 96 h 152"/>
                <a:gd name="T24" fmla="*/ 0 w 192"/>
                <a:gd name="T25" fmla="*/ 116 h 152"/>
                <a:gd name="T26" fmla="*/ 0 w 192"/>
                <a:gd name="T27" fmla="*/ 152 h 152"/>
                <a:gd name="T28" fmla="*/ 192 w 192"/>
                <a:gd name="T29" fmla="*/ 152 h 152"/>
                <a:gd name="T30" fmla="*/ 192 w 192"/>
                <a:gd name="T31" fmla="*/ 116 h 152"/>
                <a:gd name="T32" fmla="*/ 176 w 192"/>
                <a:gd name="T33" fmla="*/ 96 h 152"/>
                <a:gd name="T34" fmla="*/ 124 w 192"/>
                <a:gd name="T35" fmla="*/ 96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2" h="152">
                  <a:moveTo>
                    <a:pt x="124" y="96"/>
                  </a:moveTo>
                  <a:cubicBezTo>
                    <a:pt x="121" y="96"/>
                    <a:pt x="118" y="95"/>
                    <a:pt x="116" y="92"/>
                  </a:cubicBezTo>
                  <a:cubicBezTo>
                    <a:pt x="114" y="89"/>
                    <a:pt x="115" y="83"/>
                    <a:pt x="116" y="80"/>
                  </a:cubicBezTo>
                  <a:cubicBezTo>
                    <a:pt x="119" y="72"/>
                    <a:pt x="120" y="68"/>
                    <a:pt x="120" y="60"/>
                  </a:cubicBezTo>
                  <a:cubicBezTo>
                    <a:pt x="121" y="25"/>
                    <a:pt x="121" y="25"/>
                    <a:pt x="121" y="25"/>
                  </a:cubicBezTo>
                  <a:cubicBezTo>
                    <a:pt x="121" y="11"/>
                    <a:pt x="110" y="0"/>
                    <a:pt x="96" y="0"/>
                  </a:cubicBezTo>
                  <a:cubicBezTo>
                    <a:pt x="82" y="0"/>
                    <a:pt x="72" y="10"/>
                    <a:pt x="72" y="24"/>
                  </a:cubicBezTo>
                  <a:cubicBezTo>
                    <a:pt x="72" y="60"/>
                    <a:pt x="72" y="60"/>
                    <a:pt x="72" y="60"/>
                  </a:cubicBezTo>
                  <a:cubicBezTo>
                    <a:pt x="72" y="68"/>
                    <a:pt x="73" y="72"/>
                    <a:pt x="76" y="80"/>
                  </a:cubicBezTo>
                  <a:cubicBezTo>
                    <a:pt x="77" y="83"/>
                    <a:pt x="78" y="89"/>
                    <a:pt x="76" y="92"/>
                  </a:cubicBezTo>
                  <a:cubicBezTo>
                    <a:pt x="74" y="95"/>
                    <a:pt x="71" y="96"/>
                    <a:pt x="68" y="96"/>
                  </a:cubicBezTo>
                  <a:cubicBezTo>
                    <a:pt x="16" y="96"/>
                    <a:pt x="16" y="96"/>
                    <a:pt x="16" y="96"/>
                  </a:cubicBezTo>
                  <a:cubicBezTo>
                    <a:pt x="8" y="96"/>
                    <a:pt x="0" y="108"/>
                    <a:pt x="0" y="116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192" y="152"/>
                    <a:pt x="192" y="152"/>
                    <a:pt x="192" y="152"/>
                  </a:cubicBezTo>
                  <a:cubicBezTo>
                    <a:pt x="192" y="116"/>
                    <a:pt x="192" y="116"/>
                    <a:pt x="192" y="116"/>
                  </a:cubicBezTo>
                  <a:cubicBezTo>
                    <a:pt x="192" y="108"/>
                    <a:pt x="184" y="96"/>
                    <a:pt x="176" y="96"/>
                  </a:cubicBezTo>
                  <a:lnTo>
                    <a:pt x="124" y="96"/>
                  </a:lnTo>
                  <a:close/>
                </a:path>
              </a:pathLst>
            </a:custGeom>
            <a:grpFill/>
            <a:ln w="19050" cap="rnd">
              <a:solidFill>
                <a:schemeClr val="accent4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65069" y="3798314"/>
              <a:ext cx="669926" cy="303213"/>
            </a:xfrm>
            <a:custGeom>
              <a:avLst/>
              <a:gdLst>
                <a:gd name="T0" fmla="*/ 422 w 422"/>
                <a:gd name="T1" fmla="*/ 191 h 191"/>
                <a:gd name="T2" fmla="*/ 115 w 422"/>
                <a:gd name="T3" fmla="*/ 191 h 191"/>
                <a:gd name="T4" fmla="*/ 115 w 422"/>
                <a:gd name="T5" fmla="*/ 95 h 191"/>
                <a:gd name="T6" fmla="*/ 67 w 422"/>
                <a:gd name="T7" fmla="*/ 191 h 191"/>
                <a:gd name="T8" fmla="*/ 0 w 422"/>
                <a:gd name="T9" fmla="*/ 191 h 191"/>
                <a:gd name="T10" fmla="*/ 0 w 422"/>
                <a:gd name="T11" fmla="*/ 0 h 191"/>
                <a:gd name="T12" fmla="*/ 422 w 422"/>
                <a:gd name="T13" fmla="*/ 0 h 191"/>
                <a:gd name="T14" fmla="*/ 422 w 422"/>
                <a:gd name="T15" fmla="*/ 191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2" h="191">
                  <a:moveTo>
                    <a:pt x="422" y="191"/>
                  </a:moveTo>
                  <a:lnTo>
                    <a:pt x="115" y="191"/>
                  </a:lnTo>
                  <a:lnTo>
                    <a:pt x="115" y="95"/>
                  </a:lnTo>
                  <a:lnTo>
                    <a:pt x="67" y="191"/>
                  </a:lnTo>
                  <a:lnTo>
                    <a:pt x="0" y="191"/>
                  </a:lnTo>
                  <a:lnTo>
                    <a:pt x="0" y="0"/>
                  </a:lnTo>
                  <a:lnTo>
                    <a:pt x="422" y="0"/>
                  </a:lnTo>
                  <a:lnTo>
                    <a:pt x="422" y="191"/>
                  </a:lnTo>
                  <a:close/>
                </a:path>
              </a:pathLst>
            </a:custGeom>
            <a:grpFill/>
            <a:ln w="19050" cap="rnd">
              <a:solidFill>
                <a:schemeClr val="accent4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38" name="Line 36"/>
            <p:cNvSpPr>
              <a:spLocks noChangeShapeType="1"/>
            </p:cNvSpPr>
            <p:nvPr/>
          </p:nvSpPr>
          <p:spPr bwMode="auto">
            <a:xfrm>
              <a:off x="742919" y="3904677"/>
              <a:ext cx="0" cy="196850"/>
            </a:xfrm>
            <a:prstGeom prst="line">
              <a:avLst/>
            </a:prstGeom>
            <a:grpFill/>
            <a:ln w="19050" cap="rnd">
              <a:solidFill>
                <a:schemeClr val="accent4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39" name="Line 37"/>
            <p:cNvSpPr>
              <a:spLocks noChangeShapeType="1"/>
            </p:cNvSpPr>
            <p:nvPr/>
          </p:nvSpPr>
          <p:spPr bwMode="auto">
            <a:xfrm>
              <a:off x="652432" y="3949127"/>
              <a:ext cx="0" cy="152400"/>
            </a:xfrm>
            <a:prstGeom prst="line">
              <a:avLst/>
            </a:prstGeom>
            <a:grpFill/>
            <a:ln w="19050" cap="rnd">
              <a:solidFill>
                <a:schemeClr val="accent4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40" name="Line 38"/>
            <p:cNvSpPr>
              <a:spLocks noChangeShapeType="1"/>
            </p:cNvSpPr>
            <p:nvPr/>
          </p:nvSpPr>
          <p:spPr bwMode="auto">
            <a:xfrm>
              <a:off x="560357" y="4011039"/>
              <a:ext cx="0" cy="90488"/>
            </a:xfrm>
            <a:prstGeom prst="line">
              <a:avLst/>
            </a:prstGeom>
            <a:grpFill/>
            <a:ln w="19050" cap="rnd">
              <a:solidFill>
                <a:schemeClr val="accent4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auto">
            <a:xfrm>
              <a:off x="480981" y="3296664"/>
              <a:ext cx="38100" cy="38100"/>
            </a:xfrm>
            <a:prstGeom prst="ellipse">
              <a:avLst/>
            </a:prstGeom>
            <a:grpFill/>
            <a:ln w="19050" cap="rnd">
              <a:solidFill>
                <a:schemeClr val="accent4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</p:grpSp>
      <p:sp>
        <p:nvSpPr>
          <p:cNvPr id="42" name="Freeform 5"/>
          <p:cNvSpPr>
            <a:spLocks noEditPoints="1"/>
          </p:cNvSpPr>
          <p:nvPr/>
        </p:nvSpPr>
        <p:spPr bwMode="auto">
          <a:xfrm flipH="1">
            <a:off x="11582445" y="3223413"/>
            <a:ext cx="350049" cy="343035"/>
          </a:xfrm>
          <a:custGeom>
            <a:avLst/>
            <a:gdLst>
              <a:gd name="T0" fmla="*/ 179 w 208"/>
              <a:gd name="T1" fmla="*/ 79 h 204"/>
              <a:gd name="T2" fmla="*/ 174 w 208"/>
              <a:gd name="T3" fmla="*/ 66 h 204"/>
              <a:gd name="T4" fmla="*/ 185 w 208"/>
              <a:gd name="T5" fmla="*/ 38 h 204"/>
              <a:gd name="T6" fmla="*/ 169 w 208"/>
              <a:gd name="T7" fmla="*/ 22 h 204"/>
              <a:gd name="T8" fmla="*/ 140 w 208"/>
              <a:gd name="T9" fmla="*/ 33 h 204"/>
              <a:gd name="T10" fmla="*/ 128 w 208"/>
              <a:gd name="T11" fmla="*/ 28 h 204"/>
              <a:gd name="T12" fmla="*/ 115 w 208"/>
              <a:gd name="T13" fmla="*/ 0 h 204"/>
              <a:gd name="T14" fmla="*/ 92 w 208"/>
              <a:gd name="T15" fmla="*/ 0 h 204"/>
              <a:gd name="T16" fmla="*/ 80 w 208"/>
              <a:gd name="T17" fmla="*/ 28 h 204"/>
              <a:gd name="T18" fmla="*/ 67 w 208"/>
              <a:gd name="T19" fmla="*/ 33 h 204"/>
              <a:gd name="T20" fmla="*/ 38 w 208"/>
              <a:gd name="T21" fmla="*/ 22 h 204"/>
              <a:gd name="T22" fmla="*/ 22 w 208"/>
              <a:gd name="T23" fmla="*/ 38 h 204"/>
              <a:gd name="T24" fmla="*/ 34 w 208"/>
              <a:gd name="T25" fmla="*/ 66 h 204"/>
              <a:gd name="T26" fmla="*/ 28 w 208"/>
              <a:gd name="T27" fmla="*/ 79 h 204"/>
              <a:gd name="T28" fmla="*/ 0 w 208"/>
              <a:gd name="T29" fmla="*/ 91 h 204"/>
              <a:gd name="T30" fmla="*/ 0 w 208"/>
              <a:gd name="T31" fmla="*/ 114 h 204"/>
              <a:gd name="T32" fmla="*/ 28 w 208"/>
              <a:gd name="T33" fmla="*/ 125 h 204"/>
              <a:gd name="T34" fmla="*/ 34 w 208"/>
              <a:gd name="T35" fmla="*/ 138 h 204"/>
              <a:gd name="T36" fmla="*/ 22 w 208"/>
              <a:gd name="T37" fmla="*/ 167 h 204"/>
              <a:gd name="T38" fmla="*/ 39 w 208"/>
              <a:gd name="T39" fmla="*/ 182 h 204"/>
              <a:gd name="T40" fmla="*/ 67 w 208"/>
              <a:gd name="T41" fmla="*/ 171 h 204"/>
              <a:gd name="T42" fmla="*/ 80 w 208"/>
              <a:gd name="T43" fmla="*/ 176 h 204"/>
              <a:gd name="T44" fmla="*/ 93 w 208"/>
              <a:gd name="T45" fmla="*/ 204 h 204"/>
              <a:gd name="T46" fmla="*/ 116 w 208"/>
              <a:gd name="T47" fmla="*/ 204 h 204"/>
              <a:gd name="T48" fmla="*/ 128 w 208"/>
              <a:gd name="T49" fmla="*/ 176 h 204"/>
              <a:gd name="T50" fmla="*/ 141 w 208"/>
              <a:gd name="T51" fmla="*/ 171 h 204"/>
              <a:gd name="T52" fmla="*/ 170 w 208"/>
              <a:gd name="T53" fmla="*/ 182 h 204"/>
              <a:gd name="T54" fmla="*/ 186 w 208"/>
              <a:gd name="T55" fmla="*/ 166 h 204"/>
              <a:gd name="T56" fmla="*/ 174 w 208"/>
              <a:gd name="T57" fmla="*/ 138 h 204"/>
              <a:gd name="T58" fmla="*/ 179 w 208"/>
              <a:gd name="T59" fmla="*/ 125 h 204"/>
              <a:gd name="T60" fmla="*/ 208 w 208"/>
              <a:gd name="T61" fmla="*/ 113 h 204"/>
              <a:gd name="T62" fmla="*/ 208 w 208"/>
              <a:gd name="T63" fmla="*/ 90 h 204"/>
              <a:gd name="T64" fmla="*/ 179 w 208"/>
              <a:gd name="T65" fmla="*/ 79 h 204"/>
              <a:gd name="T66" fmla="*/ 137 w 208"/>
              <a:gd name="T67" fmla="*/ 102 h 204"/>
              <a:gd name="T68" fmla="*/ 104 w 208"/>
              <a:gd name="T69" fmla="*/ 135 h 204"/>
              <a:gd name="T70" fmla="*/ 70 w 208"/>
              <a:gd name="T71" fmla="*/ 102 h 204"/>
              <a:gd name="T72" fmla="*/ 104 w 208"/>
              <a:gd name="T73" fmla="*/ 69 h 204"/>
              <a:gd name="T74" fmla="*/ 137 w 208"/>
              <a:gd name="T75" fmla="*/ 102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8" h="204">
                <a:moveTo>
                  <a:pt x="179" y="79"/>
                </a:moveTo>
                <a:cubicBezTo>
                  <a:pt x="174" y="66"/>
                  <a:pt x="174" y="66"/>
                  <a:pt x="174" y="66"/>
                </a:cubicBezTo>
                <a:cubicBezTo>
                  <a:pt x="174" y="66"/>
                  <a:pt x="186" y="39"/>
                  <a:pt x="185" y="38"/>
                </a:cubicBezTo>
                <a:cubicBezTo>
                  <a:pt x="169" y="22"/>
                  <a:pt x="169" y="22"/>
                  <a:pt x="169" y="22"/>
                </a:cubicBezTo>
                <a:cubicBezTo>
                  <a:pt x="168" y="21"/>
                  <a:pt x="140" y="33"/>
                  <a:pt x="140" y="33"/>
                </a:cubicBezTo>
                <a:cubicBezTo>
                  <a:pt x="128" y="28"/>
                  <a:pt x="128" y="28"/>
                  <a:pt x="128" y="28"/>
                </a:cubicBezTo>
                <a:cubicBezTo>
                  <a:pt x="128" y="28"/>
                  <a:pt x="116" y="0"/>
                  <a:pt x="115" y="0"/>
                </a:cubicBezTo>
                <a:cubicBezTo>
                  <a:pt x="92" y="0"/>
                  <a:pt x="92" y="0"/>
                  <a:pt x="92" y="0"/>
                </a:cubicBezTo>
                <a:cubicBezTo>
                  <a:pt x="90" y="0"/>
                  <a:pt x="80" y="28"/>
                  <a:pt x="80" y="28"/>
                </a:cubicBezTo>
                <a:cubicBezTo>
                  <a:pt x="67" y="33"/>
                  <a:pt x="67" y="33"/>
                  <a:pt x="67" y="33"/>
                </a:cubicBezTo>
                <a:cubicBezTo>
                  <a:pt x="67" y="33"/>
                  <a:pt x="39" y="21"/>
                  <a:pt x="38" y="22"/>
                </a:cubicBezTo>
                <a:cubicBezTo>
                  <a:pt x="22" y="38"/>
                  <a:pt x="22" y="38"/>
                  <a:pt x="22" y="38"/>
                </a:cubicBezTo>
                <a:cubicBezTo>
                  <a:pt x="21" y="39"/>
                  <a:pt x="34" y="66"/>
                  <a:pt x="34" y="66"/>
                </a:cubicBezTo>
                <a:cubicBezTo>
                  <a:pt x="28" y="79"/>
                  <a:pt x="28" y="79"/>
                  <a:pt x="28" y="79"/>
                </a:cubicBezTo>
                <a:cubicBezTo>
                  <a:pt x="28" y="79"/>
                  <a:pt x="0" y="90"/>
                  <a:pt x="0" y="91"/>
                </a:cubicBezTo>
                <a:cubicBezTo>
                  <a:pt x="0" y="114"/>
                  <a:pt x="0" y="114"/>
                  <a:pt x="0" y="114"/>
                </a:cubicBezTo>
                <a:cubicBezTo>
                  <a:pt x="0" y="115"/>
                  <a:pt x="28" y="125"/>
                  <a:pt x="28" y="125"/>
                </a:cubicBezTo>
                <a:cubicBezTo>
                  <a:pt x="34" y="138"/>
                  <a:pt x="34" y="138"/>
                  <a:pt x="34" y="138"/>
                </a:cubicBezTo>
                <a:cubicBezTo>
                  <a:pt x="34" y="138"/>
                  <a:pt x="21" y="166"/>
                  <a:pt x="22" y="167"/>
                </a:cubicBezTo>
                <a:cubicBezTo>
                  <a:pt x="39" y="182"/>
                  <a:pt x="39" y="182"/>
                  <a:pt x="39" y="182"/>
                </a:cubicBezTo>
                <a:cubicBezTo>
                  <a:pt x="40" y="183"/>
                  <a:pt x="67" y="171"/>
                  <a:pt x="67" y="171"/>
                </a:cubicBezTo>
                <a:cubicBezTo>
                  <a:pt x="80" y="176"/>
                  <a:pt x="80" y="176"/>
                  <a:pt x="80" y="176"/>
                </a:cubicBezTo>
                <a:cubicBezTo>
                  <a:pt x="80" y="176"/>
                  <a:pt x="91" y="204"/>
                  <a:pt x="93" y="204"/>
                </a:cubicBezTo>
                <a:cubicBezTo>
                  <a:pt x="116" y="204"/>
                  <a:pt x="116" y="204"/>
                  <a:pt x="116" y="204"/>
                </a:cubicBezTo>
                <a:cubicBezTo>
                  <a:pt x="117" y="204"/>
                  <a:pt x="128" y="176"/>
                  <a:pt x="128" y="176"/>
                </a:cubicBezTo>
                <a:cubicBezTo>
                  <a:pt x="141" y="171"/>
                  <a:pt x="141" y="171"/>
                  <a:pt x="141" y="171"/>
                </a:cubicBezTo>
                <a:cubicBezTo>
                  <a:pt x="141" y="171"/>
                  <a:pt x="169" y="183"/>
                  <a:pt x="170" y="182"/>
                </a:cubicBezTo>
                <a:cubicBezTo>
                  <a:pt x="186" y="166"/>
                  <a:pt x="186" y="166"/>
                  <a:pt x="186" y="166"/>
                </a:cubicBezTo>
                <a:cubicBezTo>
                  <a:pt x="187" y="165"/>
                  <a:pt x="174" y="138"/>
                  <a:pt x="174" y="138"/>
                </a:cubicBezTo>
                <a:cubicBezTo>
                  <a:pt x="179" y="125"/>
                  <a:pt x="179" y="125"/>
                  <a:pt x="179" y="125"/>
                </a:cubicBezTo>
                <a:cubicBezTo>
                  <a:pt x="179" y="125"/>
                  <a:pt x="208" y="114"/>
                  <a:pt x="208" y="113"/>
                </a:cubicBezTo>
                <a:cubicBezTo>
                  <a:pt x="208" y="90"/>
                  <a:pt x="208" y="90"/>
                  <a:pt x="208" y="90"/>
                </a:cubicBezTo>
                <a:cubicBezTo>
                  <a:pt x="208" y="89"/>
                  <a:pt x="179" y="79"/>
                  <a:pt x="179" y="79"/>
                </a:cubicBezTo>
                <a:moveTo>
                  <a:pt x="137" y="102"/>
                </a:moveTo>
                <a:cubicBezTo>
                  <a:pt x="137" y="120"/>
                  <a:pt x="122" y="135"/>
                  <a:pt x="104" y="135"/>
                </a:cubicBezTo>
                <a:cubicBezTo>
                  <a:pt x="85" y="135"/>
                  <a:pt x="70" y="120"/>
                  <a:pt x="70" y="102"/>
                </a:cubicBezTo>
                <a:cubicBezTo>
                  <a:pt x="70" y="84"/>
                  <a:pt x="85" y="69"/>
                  <a:pt x="104" y="69"/>
                </a:cubicBezTo>
                <a:cubicBezTo>
                  <a:pt x="122" y="69"/>
                  <a:pt x="137" y="84"/>
                  <a:pt x="137" y="102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grpSp>
        <p:nvGrpSpPr>
          <p:cNvPr id="43" name="Group 42"/>
          <p:cNvGrpSpPr/>
          <p:nvPr/>
        </p:nvGrpSpPr>
        <p:grpSpPr>
          <a:xfrm flipH="1">
            <a:off x="3599178" y="2185847"/>
            <a:ext cx="374323" cy="571279"/>
            <a:chOff x="6553" y="1835403"/>
            <a:chExt cx="576263" cy="879476"/>
          </a:xfrm>
          <a:solidFill>
            <a:schemeClr val="bg1">
              <a:lumMod val="75000"/>
            </a:schemeClr>
          </a:solidFill>
        </p:grpSpPr>
        <p:sp>
          <p:nvSpPr>
            <p:cNvPr id="44" name="Freeform 50"/>
            <p:cNvSpPr>
              <a:spLocks/>
            </p:cNvSpPr>
            <p:nvPr/>
          </p:nvSpPr>
          <p:spPr bwMode="auto">
            <a:xfrm>
              <a:off x="63703" y="1835403"/>
              <a:ext cx="442913" cy="150813"/>
            </a:xfrm>
            <a:custGeom>
              <a:avLst/>
              <a:gdLst>
                <a:gd name="T0" fmla="*/ 231 w 279"/>
                <a:gd name="T1" fmla="*/ 95 h 95"/>
                <a:gd name="T2" fmla="*/ 58 w 279"/>
                <a:gd name="T3" fmla="*/ 95 h 95"/>
                <a:gd name="T4" fmla="*/ 0 w 279"/>
                <a:gd name="T5" fmla="*/ 0 h 95"/>
                <a:gd name="T6" fmla="*/ 279 w 279"/>
                <a:gd name="T7" fmla="*/ 0 h 95"/>
                <a:gd name="T8" fmla="*/ 231 w 279"/>
                <a:gd name="T9" fmla="*/ 9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9" h="95">
                  <a:moveTo>
                    <a:pt x="231" y="95"/>
                  </a:moveTo>
                  <a:lnTo>
                    <a:pt x="58" y="95"/>
                  </a:lnTo>
                  <a:lnTo>
                    <a:pt x="0" y="0"/>
                  </a:lnTo>
                  <a:lnTo>
                    <a:pt x="279" y="0"/>
                  </a:lnTo>
                  <a:lnTo>
                    <a:pt x="231" y="95"/>
                  </a:lnTo>
                  <a:close/>
                </a:path>
              </a:pathLst>
            </a:custGeom>
            <a:grp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45" name="Freeform 51"/>
            <p:cNvSpPr>
              <a:spLocks/>
            </p:cNvSpPr>
            <p:nvPr/>
          </p:nvSpPr>
          <p:spPr bwMode="auto">
            <a:xfrm>
              <a:off x="6553" y="1986216"/>
              <a:ext cx="576263" cy="728663"/>
            </a:xfrm>
            <a:custGeom>
              <a:avLst/>
              <a:gdLst>
                <a:gd name="T0" fmla="*/ 219 w 363"/>
                <a:gd name="T1" fmla="*/ 459 h 459"/>
                <a:gd name="T2" fmla="*/ 142 w 363"/>
                <a:gd name="T3" fmla="*/ 459 h 459"/>
                <a:gd name="T4" fmla="*/ 0 w 363"/>
                <a:gd name="T5" fmla="*/ 158 h 459"/>
                <a:gd name="T6" fmla="*/ 94 w 363"/>
                <a:gd name="T7" fmla="*/ 0 h 459"/>
                <a:gd name="T8" fmla="*/ 267 w 363"/>
                <a:gd name="T9" fmla="*/ 0 h 459"/>
                <a:gd name="T10" fmla="*/ 363 w 363"/>
                <a:gd name="T11" fmla="*/ 158 h 459"/>
                <a:gd name="T12" fmla="*/ 219 w 363"/>
                <a:gd name="T13" fmla="*/ 459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459">
                  <a:moveTo>
                    <a:pt x="219" y="459"/>
                  </a:moveTo>
                  <a:lnTo>
                    <a:pt x="142" y="459"/>
                  </a:lnTo>
                  <a:lnTo>
                    <a:pt x="0" y="158"/>
                  </a:lnTo>
                  <a:lnTo>
                    <a:pt x="94" y="0"/>
                  </a:lnTo>
                  <a:lnTo>
                    <a:pt x="267" y="0"/>
                  </a:lnTo>
                  <a:lnTo>
                    <a:pt x="363" y="158"/>
                  </a:lnTo>
                  <a:lnTo>
                    <a:pt x="219" y="459"/>
                  </a:lnTo>
                  <a:close/>
                </a:path>
              </a:pathLst>
            </a:custGeom>
            <a:grp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46" name="Line 52"/>
            <p:cNvSpPr>
              <a:spLocks noChangeShapeType="1"/>
            </p:cNvSpPr>
            <p:nvPr/>
          </p:nvSpPr>
          <p:spPr bwMode="auto">
            <a:xfrm>
              <a:off x="292303" y="2291016"/>
              <a:ext cx="0" cy="423863"/>
            </a:xfrm>
            <a:prstGeom prst="line">
              <a:avLst/>
            </a:prstGeom>
            <a:grp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47" name="Oval 53"/>
            <p:cNvSpPr>
              <a:spLocks noChangeArrowheads="1"/>
            </p:cNvSpPr>
            <p:nvPr/>
          </p:nvSpPr>
          <p:spPr bwMode="auto">
            <a:xfrm>
              <a:off x="216103" y="2138616"/>
              <a:ext cx="152400" cy="152400"/>
            </a:xfrm>
            <a:prstGeom prst="ellipse">
              <a:avLst/>
            </a:prstGeom>
            <a:grp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</p:grpSp>
      <p:sp>
        <p:nvSpPr>
          <p:cNvPr id="48" name="TextBox 47"/>
          <p:cNvSpPr txBox="1"/>
          <p:nvPr/>
        </p:nvSpPr>
        <p:spPr>
          <a:xfrm flipH="1">
            <a:off x="8982109" y="2874454"/>
            <a:ext cx="824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Шаг </a:t>
            </a:r>
            <a:r>
              <a:rPr lang="id-ID" sz="16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04</a:t>
            </a:r>
            <a:endParaRPr lang="id-ID" sz="1600" b="1" dirty="0">
              <a:solidFill>
                <a:schemeClr val="accent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 flipH="1">
            <a:off x="9082124" y="3198733"/>
            <a:ext cx="217890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22 Сентября 2016г.</a:t>
            </a:r>
          </a:p>
          <a:p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Получено положительное заключение государствен-</a:t>
            </a:r>
          </a:p>
          <a:p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ной экспертизы проекта модернизации </a:t>
            </a:r>
            <a:endParaRPr lang="en-US" sz="1100" b="1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 flipH="1">
            <a:off x="7045066" y="2874454"/>
            <a:ext cx="824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Шаг </a:t>
            </a:r>
            <a:r>
              <a:rPr lang="id-ID" sz="16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03</a:t>
            </a:r>
            <a:endParaRPr lang="id-ID" sz="1600" b="1" dirty="0">
              <a:solidFill>
                <a:schemeClr val="accent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 flipH="1">
            <a:off x="7045066" y="3213021"/>
            <a:ext cx="1669681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1100" dirty="0">
                <a:solidFill>
                  <a:schemeClr val="tx2"/>
                </a:solidFill>
                <a:latin typeface="Arial" charset="0"/>
              </a:rPr>
              <a:t>15 сентября 2016г. Заключено концессионное соглашение сроком на 25 </a:t>
            </a:r>
            <a:r>
              <a:rPr lang="ru-RU" altLang="ru-RU" sz="1100" dirty="0" smtClean="0">
                <a:solidFill>
                  <a:schemeClr val="tx2"/>
                </a:solidFill>
                <a:latin typeface="Arial" charset="0"/>
              </a:rPr>
              <a:t>лет. Концессионер ООО </a:t>
            </a:r>
            <a:r>
              <a:rPr lang="ru-RU" altLang="ru-RU" sz="1100" dirty="0">
                <a:solidFill>
                  <a:schemeClr val="tx2"/>
                </a:solidFill>
                <a:latin typeface="Arial" charset="0"/>
              </a:rPr>
              <a:t>«Фагот».</a:t>
            </a:r>
          </a:p>
          <a:p>
            <a:r>
              <a:rPr lang="en-US" sz="1100" dirty="0" smtClean="0">
                <a:solidFill>
                  <a:schemeClr val="bg1">
                    <a:lumMod val="6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endParaRPr lang="en-US" sz="1100" b="1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 flipH="1">
            <a:off x="2951498" y="2874454"/>
            <a:ext cx="824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Шаг</a:t>
            </a:r>
            <a:r>
              <a:rPr lang="id-ID" sz="16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01</a:t>
            </a:r>
            <a:endParaRPr lang="id-ID" sz="1600" b="1" dirty="0">
              <a:solidFill>
                <a:schemeClr val="accent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 flipH="1">
            <a:off x="2951498" y="3213021"/>
            <a:ext cx="166968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sz="1100" dirty="0">
                <a:solidFill>
                  <a:schemeClr val="tx2"/>
                </a:solidFill>
                <a:latin typeface="Arial" charset="0"/>
              </a:rPr>
              <a:t>22 апреля 2016г. Правлением Фонда принято решение о соответствии заявки Новосибирской области требованиям Правил предоставления финансовой поддержки.</a:t>
            </a:r>
          </a:p>
        </p:txBody>
      </p:sp>
      <p:grpSp>
        <p:nvGrpSpPr>
          <p:cNvPr id="54" name="Group 53"/>
          <p:cNvGrpSpPr/>
          <p:nvPr/>
        </p:nvGrpSpPr>
        <p:grpSpPr>
          <a:xfrm flipH="1">
            <a:off x="9791486" y="2142110"/>
            <a:ext cx="477030" cy="575546"/>
            <a:chOff x="134906" y="3220464"/>
            <a:chExt cx="730251" cy="881063"/>
          </a:xfrm>
          <a:solidFill>
            <a:schemeClr val="accent4"/>
          </a:solidFill>
        </p:grpSpPr>
        <p:sp>
          <p:nvSpPr>
            <p:cNvPr id="55" name="Freeform 34"/>
            <p:cNvSpPr>
              <a:spLocks/>
            </p:cNvSpPr>
            <p:nvPr/>
          </p:nvSpPr>
          <p:spPr bwMode="auto">
            <a:xfrm>
              <a:off x="134906" y="3220464"/>
              <a:ext cx="730251" cy="577851"/>
            </a:xfrm>
            <a:custGeom>
              <a:avLst/>
              <a:gdLst>
                <a:gd name="T0" fmla="*/ 124 w 192"/>
                <a:gd name="T1" fmla="*/ 96 h 152"/>
                <a:gd name="T2" fmla="*/ 116 w 192"/>
                <a:gd name="T3" fmla="*/ 92 h 152"/>
                <a:gd name="T4" fmla="*/ 116 w 192"/>
                <a:gd name="T5" fmla="*/ 80 h 152"/>
                <a:gd name="T6" fmla="*/ 120 w 192"/>
                <a:gd name="T7" fmla="*/ 60 h 152"/>
                <a:gd name="T8" fmla="*/ 121 w 192"/>
                <a:gd name="T9" fmla="*/ 25 h 152"/>
                <a:gd name="T10" fmla="*/ 96 w 192"/>
                <a:gd name="T11" fmla="*/ 0 h 152"/>
                <a:gd name="T12" fmla="*/ 72 w 192"/>
                <a:gd name="T13" fmla="*/ 24 h 152"/>
                <a:gd name="T14" fmla="*/ 72 w 192"/>
                <a:gd name="T15" fmla="*/ 60 h 152"/>
                <a:gd name="T16" fmla="*/ 76 w 192"/>
                <a:gd name="T17" fmla="*/ 80 h 152"/>
                <a:gd name="T18" fmla="*/ 76 w 192"/>
                <a:gd name="T19" fmla="*/ 92 h 152"/>
                <a:gd name="T20" fmla="*/ 68 w 192"/>
                <a:gd name="T21" fmla="*/ 96 h 152"/>
                <a:gd name="T22" fmla="*/ 16 w 192"/>
                <a:gd name="T23" fmla="*/ 96 h 152"/>
                <a:gd name="T24" fmla="*/ 0 w 192"/>
                <a:gd name="T25" fmla="*/ 116 h 152"/>
                <a:gd name="T26" fmla="*/ 0 w 192"/>
                <a:gd name="T27" fmla="*/ 152 h 152"/>
                <a:gd name="T28" fmla="*/ 192 w 192"/>
                <a:gd name="T29" fmla="*/ 152 h 152"/>
                <a:gd name="T30" fmla="*/ 192 w 192"/>
                <a:gd name="T31" fmla="*/ 116 h 152"/>
                <a:gd name="T32" fmla="*/ 176 w 192"/>
                <a:gd name="T33" fmla="*/ 96 h 152"/>
                <a:gd name="T34" fmla="*/ 124 w 192"/>
                <a:gd name="T35" fmla="*/ 96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2" h="152">
                  <a:moveTo>
                    <a:pt x="124" y="96"/>
                  </a:moveTo>
                  <a:cubicBezTo>
                    <a:pt x="121" y="96"/>
                    <a:pt x="118" y="95"/>
                    <a:pt x="116" y="92"/>
                  </a:cubicBezTo>
                  <a:cubicBezTo>
                    <a:pt x="114" y="89"/>
                    <a:pt x="115" y="83"/>
                    <a:pt x="116" y="80"/>
                  </a:cubicBezTo>
                  <a:cubicBezTo>
                    <a:pt x="119" y="72"/>
                    <a:pt x="120" y="68"/>
                    <a:pt x="120" y="60"/>
                  </a:cubicBezTo>
                  <a:cubicBezTo>
                    <a:pt x="121" y="25"/>
                    <a:pt x="121" y="25"/>
                    <a:pt x="121" y="25"/>
                  </a:cubicBezTo>
                  <a:cubicBezTo>
                    <a:pt x="121" y="11"/>
                    <a:pt x="110" y="0"/>
                    <a:pt x="96" y="0"/>
                  </a:cubicBezTo>
                  <a:cubicBezTo>
                    <a:pt x="82" y="0"/>
                    <a:pt x="72" y="10"/>
                    <a:pt x="72" y="24"/>
                  </a:cubicBezTo>
                  <a:cubicBezTo>
                    <a:pt x="72" y="60"/>
                    <a:pt x="72" y="60"/>
                    <a:pt x="72" y="60"/>
                  </a:cubicBezTo>
                  <a:cubicBezTo>
                    <a:pt x="72" y="68"/>
                    <a:pt x="73" y="72"/>
                    <a:pt x="76" y="80"/>
                  </a:cubicBezTo>
                  <a:cubicBezTo>
                    <a:pt x="77" y="83"/>
                    <a:pt x="78" y="89"/>
                    <a:pt x="76" y="92"/>
                  </a:cubicBezTo>
                  <a:cubicBezTo>
                    <a:pt x="74" y="95"/>
                    <a:pt x="71" y="96"/>
                    <a:pt x="68" y="96"/>
                  </a:cubicBezTo>
                  <a:cubicBezTo>
                    <a:pt x="16" y="96"/>
                    <a:pt x="16" y="96"/>
                    <a:pt x="16" y="96"/>
                  </a:cubicBezTo>
                  <a:cubicBezTo>
                    <a:pt x="8" y="96"/>
                    <a:pt x="0" y="108"/>
                    <a:pt x="0" y="116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192" y="152"/>
                    <a:pt x="192" y="152"/>
                    <a:pt x="192" y="152"/>
                  </a:cubicBezTo>
                  <a:cubicBezTo>
                    <a:pt x="192" y="116"/>
                    <a:pt x="192" y="116"/>
                    <a:pt x="192" y="116"/>
                  </a:cubicBezTo>
                  <a:cubicBezTo>
                    <a:pt x="192" y="108"/>
                    <a:pt x="184" y="96"/>
                    <a:pt x="176" y="96"/>
                  </a:cubicBezTo>
                  <a:lnTo>
                    <a:pt x="124" y="96"/>
                  </a:lnTo>
                  <a:close/>
                </a:path>
              </a:pathLst>
            </a:custGeom>
            <a:grpFill/>
            <a:ln w="15875" cap="rnd">
              <a:solidFill>
                <a:schemeClr val="bg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56" name="Freeform 35"/>
            <p:cNvSpPr>
              <a:spLocks/>
            </p:cNvSpPr>
            <p:nvPr/>
          </p:nvSpPr>
          <p:spPr bwMode="auto">
            <a:xfrm>
              <a:off x="165069" y="3798314"/>
              <a:ext cx="669926" cy="303213"/>
            </a:xfrm>
            <a:custGeom>
              <a:avLst/>
              <a:gdLst>
                <a:gd name="T0" fmla="*/ 422 w 422"/>
                <a:gd name="T1" fmla="*/ 191 h 191"/>
                <a:gd name="T2" fmla="*/ 115 w 422"/>
                <a:gd name="T3" fmla="*/ 191 h 191"/>
                <a:gd name="T4" fmla="*/ 115 w 422"/>
                <a:gd name="T5" fmla="*/ 95 h 191"/>
                <a:gd name="T6" fmla="*/ 67 w 422"/>
                <a:gd name="T7" fmla="*/ 191 h 191"/>
                <a:gd name="T8" fmla="*/ 0 w 422"/>
                <a:gd name="T9" fmla="*/ 191 h 191"/>
                <a:gd name="T10" fmla="*/ 0 w 422"/>
                <a:gd name="T11" fmla="*/ 0 h 191"/>
                <a:gd name="T12" fmla="*/ 422 w 422"/>
                <a:gd name="T13" fmla="*/ 0 h 191"/>
                <a:gd name="T14" fmla="*/ 422 w 422"/>
                <a:gd name="T15" fmla="*/ 191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2" h="191">
                  <a:moveTo>
                    <a:pt x="422" y="191"/>
                  </a:moveTo>
                  <a:lnTo>
                    <a:pt x="115" y="191"/>
                  </a:lnTo>
                  <a:lnTo>
                    <a:pt x="115" y="95"/>
                  </a:lnTo>
                  <a:lnTo>
                    <a:pt x="67" y="191"/>
                  </a:lnTo>
                  <a:lnTo>
                    <a:pt x="0" y="191"/>
                  </a:lnTo>
                  <a:lnTo>
                    <a:pt x="0" y="0"/>
                  </a:lnTo>
                  <a:lnTo>
                    <a:pt x="422" y="0"/>
                  </a:lnTo>
                  <a:lnTo>
                    <a:pt x="422" y="191"/>
                  </a:lnTo>
                  <a:close/>
                </a:path>
              </a:pathLst>
            </a:custGeom>
            <a:grpFill/>
            <a:ln w="15875" cap="rnd">
              <a:solidFill>
                <a:schemeClr val="bg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57" name="Line 36"/>
            <p:cNvSpPr>
              <a:spLocks noChangeShapeType="1"/>
            </p:cNvSpPr>
            <p:nvPr/>
          </p:nvSpPr>
          <p:spPr bwMode="auto">
            <a:xfrm>
              <a:off x="742919" y="3904677"/>
              <a:ext cx="0" cy="196850"/>
            </a:xfrm>
            <a:prstGeom prst="line">
              <a:avLst/>
            </a:prstGeom>
            <a:grpFill/>
            <a:ln w="15875" cap="rnd">
              <a:solidFill>
                <a:schemeClr val="bg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58" name="Line 37"/>
            <p:cNvSpPr>
              <a:spLocks noChangeShapeType="1"/>
            </p:cNvSpPr>
            <p:nvPr/>
          </p:nvSpPr>
          <p:spPr bwMode="auto">
            <a:xfrm>
              <a:off x="652432" y="3949127"/>
              <a:ext cx="0" cy="152400"/>
            </a:xfrm>
            <a:prstGeom prst="line">
              <a:avLst/>
            </a:prstGeom>
            <a:grpFill/>
            <a:ln w="15875" cap="rnd">
              <a:solidFill>
                <a:schemeClr val="bg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59" name="Line 38"/>
            <p:cNvSpPr>
              <a:spLocks noChangeShapeType="1"/>
            </p:cNvSpPr>
            <p:nvPr/>
          </p:nvSpPr>
          <p:spPr bwMode="auto">
            <a:xfrm>
              <a:off x="560357" y="4011039"/>
              <a:ext cx="0" cy="90488"/>
            </a:xfrm>
            <a:prstGeom prst="line">
              <a:avLst/>
            </a:prstGeom>
            <a:grpFill/>
            <a:ln w="15875" cap="rnd">
              <a:solidFill>
                <a:schemeClr val="bg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60" name="Oval 39"/>
            <p:cNvSpPr>
              <a:spLocks noChangeArrowheads="1"/>
            </p:cNvSpPr>
            <p:nvPr/>
          </p:nvSpPr>
          <p:spPr bwMode="auto">
            <a:xfrm>
              <a:off x="480981" y="3296664"/>
              <a:ext cx="38100" cy="38100"/>
            </a:xfrm>
            <a:prstGeom prst="ellipse">
              <a:avLst/>
            </a:prstGeom>
            <a:grpFill/>
            <a:ln w="15875" cap="rnd">
              <a:solidFill>
                <a:schemeClr val="bg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</p:grpSp>
      <p:sp>
        <p:nvSpPr>
          <p:cNvPr id="61" name="Freeform 5"/>
          <p:cNvSpPr>
            <a:spLocks noEditPoints="1"/>
          </p:cNvSpPr>
          <p:nvPr/>
        </p:nvSpPr>
        <p:spPr bwMode="auto">
          <a:xfrm flipH="1">
            <a:off x="7643460" y="2270020"/>
            <a:ext cx="472448" cy="462978"/>
          </a:xfrm>
          <a:custGeom>
            <a:avLst/>
            <a:gdLst>
              <a:gd name="T0" fmla="*/ 179 w 208"/>
              <a:gd name="T1" fmla="*/ 79 h 204"/>
              <a:gd name="T2" fmla="*/ 174 w 208"/>
              <a:gd name="T3" fmla="*/ 66 h 204"/>
              <a:gd name="T4" fmla="*/ 185 w 208"/>
              <a:gd name="T5" fmla="*/ 38 h 204"/>
              <a:gd name="T6" fmla="*/ 169 w 208"/>
              <a:gd name="T7" fmla="*/ 22 h 204"/>
              <a:gd name="T8" fmla="*/ 140 w 208"/>
              <a:gd name="T9" fmla="*/ 33 h 204"/>
              <a:gd name="T10" fmla="*/ 128 w 208"/>
              <a:gd name="T11" fmla="*/ 28 h 204"/>
              <a:gd name="T12" fmla="*/ 115 w 208"/>
              <a:gd name="T13" fmla="*/ 0 h 204"/>
              <a:gd name="T14" fmla="*/ 92 w 208"/>
              <a:gd name="T15" fmla="*/ 0 h 204"/>
              <a:gd name="T16" fmla="*/ 80 w 208"/>
              <a:gd name="T17" fmla="*/ 28 h 204"/>
              <a:gd name="T18" fmla="*/ 67 w 208"/>
              <a:gd name="T19" fmla="*/ 33 h 204"/>
              <a:gd name="T20" fmla="*/ 38 w 208"/>
              <a:gd name="T21" fmla="*/ 22 h 204"/>
              <a:gd name="T22" fmla="*/ 22 w 208"/>
              <a:gd name="T23" fmla="*/ 38 h 204"/>
              <a:gd name="T24" fmla="*/ 34 w 208"/>
              <a:gd name="T25" fmla="*/ 66 h 204"/>
              <a:gd name="T26" fmla="*/ 28 w 208"/>
              <a:gd name="T27" fmla="*/ 79 h 204"/>
              <a:gd name="T28" fmla="*/ 0 w 208"/>
              <a:gd name="T29" fmla="*/ 91 h 204"/>
              <a:gd name="T30" fmla="*/ 0 w 208"/>
              <a:gd name="T31" fmla="*/ 114 h 204"/>
              <a:gd name="T32" fmla="*/ 28 w 208"/>
              <a:gd name="T33" fmla="*/ 125 h 204"/>
              <a:gd name="T34" fmla="*/ 34 w 208"/>
              <a:gd name="T35" fmla="*/ 138 h 204"/>
              <a:gd name="T36" fmla="*/ 22 w 208"/>
              <a:gd name="T37" fmla="*/ 167 h 204"/>
              <a:gd name="T38" fmla="*/ 39 w 208"/>
              <a:gd name="T39" fmla="*/ 182 h 204"/>
              <a:gd name="T40" fmla="*/ 67 w 208"/>
              <a:gd name="T41" fmla="*/ 171 h 204"/>
              <a:gd name="T42" fmla="*/ 80 w 208"/>
              <a:gd name="T43" fmla="*/ 176 h 204"/>
              <a:gd name="T44" fmla="*/ 93 w 208"/>
              <a:gd name="T45" fmla="*/ 204 h 204"/>
              <a:gd name="T46" fmla="*/ 116 w 208"/>
              <a:gd name="T47" fmla="*/ 204 h 204"/>
              <a:gd name="T48" fmla="*/ 128 w 208"/>
              <a:gd name="T49" fmla="*/ 176 h 204"/>
              <a:gd name="T50" fmla="*/ 141 w 208"/>
              <a:gd name="T51" fmla="*/ 171 h 204"/>
              <a:gd name="T52" fmla="*/ 170 w 208"/>
              <a:gd name="T53" fmla="*/ 182 h 204"/>
              <a:gd name="T54" fmla="*/ 186 w 208"/>
              <a:gd name="T55" fmla="*/ 166 h 204"/>
              <a:gd name="T56" fmla="*/ 174 w 208"/>
              <a:gd name="T57" fmla="*/ 138 h 204"/>
              <a:gd name="T58" fmla="*/ 179 w 208"/>
              <a:gd name="T59" fmla="*/ 125 h 204"/>
              <a:gd name="T60" fmla="*/ 208 w 208"/>
              <a:gd name="T61" fmla="*/ 113 h 204"/>
              <a:gd name="T62" fmla="*/ 208 w 208"/>
              <a:gd name="T63" fmla="*/ 90 h 204"/>
              <a:gd name="T64" fmla="*/ 179 w 208"/>
              <a:gd name="T65" fmla="*/ 79 h 204"/>
              <a:gd name="T66" fmla="*/ 137 w 208"/>
              <a:gd name="T67" fmla="*/ 102 h 204"/>
              <a:gd name="T68" fmla="*/ 104 w 208"/>
              <a:gd name="T69" fmla="*/ 135 h 204"/>
              <a:gd name="T70" fmla="*/ 70 w 208"/>
              <a:gd name="T71" fmla="*/ 102 h 204"/>
              <a:gd name="T72" fmla="*/ 104 w 208"/>
              <a:gd name="T73" fmla="*/ 69 h 204"/>
              <a:gd name="T74" fmla="*/ 137 w 208"/>
              <a:gd name="T75" fmla="*/ 102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8" h="204">
                <a:moveTo>
                  <a:pt x="179" y="79"/>
                </a:moveTo>
                <a:cubicBezTo>
                  <a:pt x="174" y="66"/>
                  <a:pt x="174" y="66"/>
                  <a:pt x="174" y="66"/>
                </a:cubicBezTo>
                <a:cubicBezTo>
                  <a:pt x="174" y="66"/>
                  <a:pt x="186" y="39"/>
                  <a:pt x="185" y="38"/>
                </a:cubicBezTo>
                <a:cubicBezTo>
                  <a:pt x="169" y="22"/>
                  <a:pt x="169" y="22"/>
                  <a:pt x="169" y="22"/>
                </a:cubicBezTo>
                <a:cubicBezTo>
                  <a:pt x="168" y="21"/>
                  <a:pt x="140" y="33"/>
                  <a:pt x="140" y="33"/>
                </a:cubicBezTo>
                <a:cubicBezTo>
                  <a:pt x="128" y="28"/>
                  <a:pt x="128" y="28"/>
                  <a:pt x="128" y="28"/>
                </a:cubicBezTo>
                <a:cubicBezTo>
                  <a:pt x="128" y="28"/>
                  <a:pt x="116" y="0"/>
                  <a:pt x="115" y="0"/>
                </a:cubicBezTo>
                <a:cubicBezTo>
                  <a:pt x="92" y="0"/>
                  <a:pt x="92" y="0"/>
                  <a:pt x="92" y="0"/>
                </a:cubicBezTo>
                <a:cubicBezTo>
                  <a:pt x="90" y="0"/>
                  <a:pt x="80" y="28"/>
                  <a:pt x="80" y="28"/>
                </a:cubicBezTo>
                <a:cubicBezTo>
                  <a:pt x="67" y="33"/>
                  <a:pt x="67" y="33"/>
                  <a:pt x="67" y="33"/>
                </a:cubicBezTo>
                <a:cubicBezTo>
                  <a:pt x="67" y="33"/>
                  <a:pt x="39" y="21"/>
                  <a:pt x="38" y="22"/>
                </a:cubicBezTo>
                <a:cubicBezTo>
                  <a:pt x="22" y="38"/>
                  <a:pt x="22" y="38"/>
                  <a:pt x="22" y="38"/>
                </a:cubicBezTo>
                <a:cubicBezTo>
                  <a:pt x="21" y="39"/>
                  <a:pt x="34" y="66"/>
                  <a:pt x="34" y="66"/>
                </a:cubicBezTo>
                <a:cubicBezTo>
                  <a:pt x="28" y="79"/>
                  <a:pt x="28" y="79"/>
                  <a:pt x="28" y="79"/>
                </a:cubicBezTo>
                <a:cubicBezTo>
                  <a:pt x="28" y="79"/>
                  <a:pt x="0" y="90"/>
                  <a:pt x="0" y="91"/>
                </a:cubicBezTo>
                <a:cubicBezTo>
                  <a:pt x="0" y="114"/>
                  <a:pt x="0" y="114"/>
                  <a:pt x="0" y="114"/>
                </a:cubicBezTo>
                <a:cubicBezTo>
                  <a:pt x="0" y="115"/>
                  <a:pt x="28" y="125"/>
                  <a:pt x="28" y="125"/>
                </a:cubicBezTo>
                <a:cubicBezTo>
                  <a:pt x="34" y="138"/>
                  <a:pt x="34" y="138"/>
                  <a:pt x="34" y="138"/>
                </a:cubicBezTo>
                <a:cubicBezTo>
                  <a:pt x="34" y="138"/>
                  <a:pt x="21" y="166"/>
                  <a:pt x="22" y="167"/>
                </a:cubicBezTo>
                <a:cubicBezTo>
                  <a:pt x="39" y="182"/>
                  <a:pt x="39" y="182"/>
                  <a:pt x="39" y="182"/>
                </a:cubicBezTo>
                <a:cubicBezTo>
                  <a:pt x="40" y="183"/>
                  <a:pt x="67" y="171"/>
                  <a:pt x="67" y="171"/>
                </a:cubicBezTo>
                <a:cubicBezTo>
                  <a:pt x="80" y="176"/>
                  <a:pt x="80" y="176"/>
                  <a:pt x="80" y="176"/>
                </a:cubicBezTo>
                <a:cubicBezTo>
                  <a:pt x="80" y="176"/>
                  <a:pt x="91" y="204"/>
                  <a:pt x="93" y="204"/>
                </a:cubicBezTo>
                <a:cubicBezTo>
                  <a:pt x="116" y="204"/>
                  <a:pt x="116" y="204"/>
                  <a:pt x="116" y="204"/>
                </a:cubicBezTo>
                <a:cubicBezTo>
                  <a:pt x="117" y="204"/>
                  <a:pt x="128" y="176"/>
                  <a:pt x="128" y="176"/>
                </a:cubicBezTo>
                <a:cubicBezTo>
                  <a:pt x="141" y="171"/>
                  <a:pt x="141" y="171"/>
                  <a:pt x="141" y="171"/>
                </a:cubicBezTo>
                <a:cubicBezTo>
                  <a:pt x="141" y="171"/>
                  <a:pt x="169" y="183"/>
                  <a:pt x="170" y="182"/>
                </a:cubicBezTo>
                <a:cubicBezTo>
                  <a:pt x="186" y="166"/>
                  <a:pt x="186" y="166"/>
                  <a:pt x="186" y="166"/>
                </a:cubicBezTo>
                <a:cubicBezTo>
                  <a:pt x="187" y="165"/>
                  <a:pt x="174" y="138"/>
                  <a:pt x="174" y="138"/>
                </a:cubicBezTo>
                <a:cubicBezTo>
                  <a:pt x="179" y="125"/>
                  <a:pt x="179" y="125"/>
                  <a:pt x="179" y="125"/>
                </a:cubicBezTo>
                <a:cubicBezTo>
                  <a:pt x="179" y="125"/>
                  <a:pt x="208" y="114"/>
                  <a:pt x="208" y="113"/>
                </a:cubicBezTo>
                <a:cubicBezTo>
                  <a:pt x="208" y="90"/>
                  <a:pt x="208" y="90"/>
                  <a:pt x="208" y="90"/>
                </a:cubicBezTo>
                <a:cubicBezTo>
                  <a:pt x="208" y="89"/>
                  <a:pt x="179" y="79"/>
                  <a:pt x="179" y="79"/>
                </a:cubicBezTo>
                <a:moveTo>
                  <a:pt x="137" y="102"/>
                </a:moveTo>
                <a:cubicBezTo>
                  <a:pt x="137" y="120"/>
                  <a:pt x="122" y="135"/>
                  <a:pt x="104" y="135"/>
                </a:cubicBezTo>
                <a:cubicBezTo>
                  <a:pt x="85" y="135"/>
                  <a:pt x="70" y="120"/>
                  <a:pt x="70" y="102"/>
                </a:cubicBezTo>
                <a:cubicBezTo>
                  <a:pt x="70" y="84"/>
                  <a:pt x="85" y="69"/>
                  <a:pt x="104" y="69"/>
                </a:cubicBezTo>
                <a:cubicBezTo>
                  <a:pt x="122" y="69"/>
                  <a:pt x="137" y="84"/>
                  <a:pt x="137" y="102"/>
                </a:cubicBezTo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grpSp>
        <p:nvGrpSpPr>
          <p:cNvPr id="62" name="Group 61"/>
          <p:cNvGrpSpPr/>
          <p:nvPr/>
        </p:nvGrpSpPr>
        <p:grpSpPr>
          <a:xfrm flipH="1">
            <a:off x="11649478" y="5362764"/>
            <a:ext cx="236458" cy="360872"/>
            <a:chOff x="6553" y="1835403"/>
            <a:chExt cx="576263" cy="879476"/>
          </a:xfrm>
          <a:solidFill>
            <a:schemeClr val="bg1"/>
          </a:solidFill>
        </p:grpSpPr>
        <p:sp>
          <p:nvSpPr>
            <p:cNvPr id="63" name="Freeform 50"/>
            <p:cNvSpPr>
              <a:spLocks/>
            </p:cNvSpPr>
            <p:nvPr/>
          </p:nvSpPr>
          <p:spPr bwMode="auto">
            <a:xfrm>
              <a:off x="63703" y="1835403"/>
              <a:ext cx="442913" cy="150813"/>
            </a:xfrm>
            <a:custGeom>
              <a:avLst/>
              <a:gdLst>
                <a:gd name="T0" fmla="*/ 231 w 279"/>
                <a:gd name="T1" fmla="*/ 95 h 95"/>
                <a:gd name="T2" fmla="*/ 58 w 279"/>
                <a:gd name="T3" fmla="*/ 95 h 95"/>
                <a:gd name="T4" fmla="*/ 0 w 279"/>
                <a:gd name="T5" fmla="*/ 0 h 95"/>
                <a:gd name="T6" fmla="*/ 279 w 279"/>
                <a:gd name="T7" fmla="*/ 0 h 95"/>
                <a:gd name="T8" fmla="*/ 231 w 279"/>
                <a:gd name="T9" fmla="*/ 9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9" h="95">
                  <a:moveTo>
                    <a:pt x="231" y="95"/>
                  </a:moveTo>
                  <a:lnTo>
                    <a:pt x="58" y="95"/>
                  </a:lnTo>
                  <a:lnTo>
                    <a:pt x="0" y="0"/>
                  </a:lnTo>
                  <a:lnTo>
                    <a:pt x="279" y="0"/>
                  </a:lnTo>
                  <a:lnTo>
                    <a:pt x="231" y="95"/>
                  </a:lnTo>
                  <a:close/>
                </a:path>
              </a:pathLst>
            </a:custGeom>
            <a:grpFill/>
            <a:ln w="19050" cap="rnd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64" name="Freeform 51"/>
            <p:cNvSpPr>
              <a:spLocks/>
            </p:cNvSpPr>
            <p:nvPr/>
          </p:nvSpPr>
          <p:spPr bwMode="auto">
            <a:xfrm>
              <a:off x="6553" y="1986216"/>
              <a:ext cx="576263" cy="728663"/>
            </a:xfrm>
            <a:custGeom>
              <a:avLst/>
              <a:gdLst>
                <a:gd name="T0" fmla="*/ 219 w 363"/>
                <a:gd name="T1" fmla="*/ 459 h 459"/>
                <a:gd name="T2" fmla="*/ 142 w 363"/>
                <a:gd name="T3" fmla="*/ 459 h 459"/>
                <a:gd name="T4" fmla="*/ 0 w 363"/>
                <a:gd name="T5" fmla="*/ 158 h 459"/>
                <a:gd name="T6" fmla="*/ 94 w 363"/>
                <a:gd name="T7" fmla="*/ 0 h 459"/>
                <a:gd name="T8" fmla="*/ 267 w 363"/>
                <a:gd name="T9" fmla="*/ 0 h 459"/>
                <a:gd name="T10" fmla="*/ 363 w 363"/>
                <a:gd name="T11" fmla="*/ 158 h 459"/>
                <a:gd name="T12" fmla="*/ 219 w 363"/>
                <a:gd name="T13" fmla="*/ 459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459">
                  <a:moveTo>
                    <a:pt x="219" y="459"/>
                  </a:moveTo>
                  <a:lnTo>
                    <a:pt x="142" y="459"/>
                  </a:lnTo>
                  <a:lnTo>
                    <a:pt x="0" y="158"/>
                  </a:lnTo>
                  <a:lnTo>
                    <a:pt x="94" y="0"/>
                  </a:lnTo>
                  <a:lnTo>
                    <a:pt x="267" y="0"/>
                  </a:lnTo>
                  <a:lnTo>
                    <a:pt x="363" y="158"/>
                  </a:lnTo>
                  <a:lnTo>
                    <a:pt x="219" y="459"/>
                  </a:lnTo>
                  <a:close/>
                </a:path>
              </a:pathLst>
            </a:custGeom>
            <a:grpFill/>
            <a:ln w="19050" cap="rnd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65" name="Line 52"/>
            <p:cNvSpPr>
              <a:spLocks noChangeShapeType="1"/>
            </p:cNvSpPr>
            <p:nvPr/>
          </p:nvSpPr>
          <p:spPr bwMode="auto">
            <a:xfrm>
              <a:off x="292303" y="2291016"/>
              <a:ext cx="0" cy="423863"/>
            </a:xfrm>
            <a:prstGeom prst="line">
              <a:avLst/>
            </a:prstGeom>
            <a:grpFill/>
            <a:ln w="19050" cap="rnd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66" name="Oval 53"/>
            <p:cNvSpPr>
              <a:spLocks noChangeArrowheads="1"/>
            </p:cNvSpPr>
            <p:nvPr/>
          </p:nvSpPr>
          <p:spPr bwMode="auto">
            <a:xfrm>
              <a:off x="216103" y="2138616"/>
              <a:ext cx="152400" cy="152400"/>
            </a:xfrm>
            <a:prstGeom prst="ellipse">
              <a:avLst/>
            </a:prstGeom>
            <a:grpFill/>
            <a:ln w="19050" cap="rnd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</p:grpSp>
      <p:sp>
        <p:nvSpPr>
          <p:cNvPr id="67" name="Rectangle 48"/>
          <p:cNvSpPr>
            <a:spLocks noChangeArrowheads="1"/>
          </p:cNvSpPr>
          <p:nvPr/>
        </p:nvSpPr>
        <p:spPr bwMode="auto">
          <a:xfrm rot="5400000" flipH="1">
            <a:off x="2146735" y="4111685"/>
            <a:ext cx="1440000" cy="12397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8" name="Freeform 67"/>
          <p:cNvSpPr>
            <a:spLocks/>
          </p:cNvSpPr>
          <p:nvPr/>
        </p:nvSpPr>
        <p:spPr bwMode="auto">
          <a:xfrm flipH="1">
            <a:off x="10545746" y="4102169"/>
            <a:ext cx="729783" cy="1059027"/>
          </a:xfrm>
          <a:custGeom>
            <a:avLst/>
            <a:gdLst>
              <a:gd name="T0" fmla="*/ 199 w 199"/>
              <a:gd name="T1" fmla="*/ 408 h 444"/>
              <a:gd name="T2" fmla="*/ 0 w 199"/>
              <a:gd name="T3" fmla="*/ 0 h 444"/>
              <a:gd name="T4" fmla="*/ 0 w 199"/>
              <a:gd name="T5" fmla="*/ 228 h 444"/>
              <a:gd name="T6" fmla="*/ 199 w 199"/>
              <a:gd name="T7" fmla="*/ 444 h 444"/>
              <a:gd name="T8" fmla="*/ 199 w 199"/>
              <a:gd name="T9" fmla="*/ 408 h 444"/>
              <a:gd name="connsiteX0" fmla="*/ 10000 w 10000"/>
              <a:gd name="connsiteY0" fmla="*/ 9189 h 10000"/>
              <a:gd name="connsiteX1" fmla="*/ 0 w 10000"/>
              <a:gd name="connsiteY1" fmla="*/ 0 h 10000"/>
              <a:gd name="connsiteX2" fmla="*/ 200 w 10000"/>
              <a:gd name="connsiteY2" fmla="*/ 7393 h 10000"/>
              <a:gd name="connsiteX3" fmla="*/ 10000 w 10000"/>
              <a:gd name="connsiteY3" fmla="*/ 10000 h 10000"/>
              <a:gd name="connsiteX4" fmla="*/ 10000 w 10000"/>
              <a:gd name="connsiteY4" fmla="*/ 9189 h 10000"/>
              <a:gd name="connsiteX0" fmla="*/ 10000 w 10000"/>
              <a:gd name="connsiteY0" fmla="*/ 9189 h 10000"/>
              <a:gd name="connsiteX1" fmla="*/ 0 w 10000"/>
              <a:gd name="connsiteY1" fmla="*/ 0 h 10000"/>
              <a:gd name="connsiteX2" fmla="*/ 200 w 10000"/>
              <a:gd name="connsiteY2" fmla="*/ 7393 h 10000"/>
              <a:gd name="connsiteX3" fmla="*/ 10000 w 10000"/>
              <a:gd name="connsiteY3" fmla="*/ 10000 h 10000"/>
              <a:gd name="connsiteX4" fmla="*/ 10000 w 10000"/>
              <a:gd name="connsiteY4" fmla="*/ 9189 h 10000"/>
              <a:gd name="connsiteX0" fmla="*/ 10000 w 10000"/>
              <a:gd name="connsiteY0" fmla="*/ 9189 h 10000"/>
              <a:gd name="connsiteX1" fmla="*/ 0 w 10000"/>
              <a:gd name="connsiteY1" fmla="*/ 0 h 10000"/>
              <a:gd name="connsiteX2" fmla="*/ 335 w 10000"/>
              <a:gd name="connsiteY2" fmla="*/ 7573 h 10000"/>
              <a:gd name="connsiteX3" fmla="*/ 10000 w 10000"/>
              <a:gd name="connsiteY3" fmla="*/ 10000 h 10000"/>
              <a:gd name="connsiteX4" fmla="*/ 10000 w 10000"/>
              <a:gd name="connsiteY4" fmla="*/ 9189 h 10000"/>
              <a:gd name="connsiteX0" fmla="*/ 10083 w 10083"/>
              <a:gd name="connsiteY0" fmla="*/ 9189 h 10000"/>
              <a:gd name="connsiteX1" fmla="*/ 83 w 10083"/>
              <a:gd name="connsiteY1" fmla="*/ 0 h 10000"/>
              <a:gd name="connsiteX2" fmla="*/ 13 w 10083"/>
              <a:gd name="connsiteY2" fmla="*/ 7483 h 10000"/>
              <a:gd name="connsiteX3" fmla="*/ 10083 w 10083"/>
              <a:gd name="connsiteY3" fmla="*/ 10000 h 10000"/>
              <a:gd name="connsiteX4" fmla="*/ 10083 w 10083"/>
              <a:gd name="connsiteY4" fmla="*/ 9189 h 10000"/>
              <a:gd name="connsiteX0" fmla="*/ 10353 w 10353"/>
              <a:gd name="connsiteY0" fmla="*/ 8919 h 10000"/>
              <a:gd name="connsiteX1" fmla="*/ 83 w 10353"/>
              <a:gd name="connsiteY1" fmla="*/ 0 h 10000"/>
              <a:gd name="connsiteX2" fmla="*/ 13 w 10353"/>
              <a:gd name="connsiteY2" fmla="*/ 7483 h 10000"/>
              <a:gd name="connsiteX3" fmla="*/ 10083 w 10353"/>
              <a:gd name="connsiteY3" fmla="*/ 10000 h 10000"/>
              <a:gd name="connsiteX4" fmla="*/ 10353 w 10353"/>
              <a:gd name="connsiteY4" fmla="*/ 891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53" h="10000">
                <a:moveTo>
                  <a:pt x="10353" y="8919"/>
                </a:moveTo>
                <a:lnTo>
                  <a:pt x="83" y="0"/>
                </a:lnTo>
                <a:cubicBezTo>
                  <a:pt x="150" y="2464"/>
                  <a:pt x="-54" y="5019"/>
                  <a:pt x="13" y="7483"/>
                </a:cubicBezTo>
                <a:lnTo>
                  <a:pt x="10083" y="10000"/>
                </a:lnTo>
                <a:lnTo>
                  <a:pt x="10353" y="89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9" name="Rectangle 38"/>
          <p:cNvSpPr>
            <a:spLocks noChangeArrowheads="1"/>
          </p:cNvSpPr>
          <p:nvPr/>
        </p:nvSpPr>
        <p:spPr bwMode="auto">
          <a:xfrm flipH="1">
            <a:off x="11265135" y="4102169"/>
            <a:ext cx="924517" cy="8076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0" name="Rectangle 45"/>
          <p:cNvSpPr>
            <a:spLocks noChangeArrowheads="1"/>
          </p:cNvSpPr>
          <p:nvPr/>
        </p:nvSpPr>
        <p:spPr bwMode="auto">
          <a:xfrm flipH="1">
            <a:off x="7369078" y="5039388"/>
            <a:ext cx="3187985" cy="12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1" name="Freeform 46"/>
          <p:cNvSpPr>
            <a:spLocks/>
          </p:cNvSpPr>
          <p:nvPr/>
        </p:nvSpPr>
        <p:spPr bwMode="auto">
          <a:xfrm flipH="1">
            <a:off x="4860304" y="4535334"/>
            <a:ext cx="514235" cy="624277"/>
          </a:xfrm>
          <a:custGeom>
            <a:avLst/>
            <a:gdLst>
              <a:gd name="T0" fmla="*/ 46 w 62"/>
              <a:gd name="T1" fmla="*/ 0 h 76"/>
              <a:gd name="T2" fmla="*/ 46 w 62"/>
              <a:gd name="T3" fmla="*/ 0 h 76"/>
              <a:gd name="T4" fmla="*/ 1 w 62"/>
              <a:gd name="T5" fmla="*/ 61 h 76"/>
              <a:gd name="T6" fmla="*/ 0 w 62"/>
              <a:gd name="T7" fmla="*/ 61 h 76"/>
              <a:gd name="T8" fmla="*/ 0 w 62"/>
              <a:gd name="T9" fmla="*/ 76 h 76"/>
              <a:gd name="T10" fmla="*/ 1 w 62"/>
              <a:gd name="T11" fmla="*/ 76 h 76"/>
              <a:gd name="T12" fmla="*/ 62 w 62"/>
              <a:gd name="T13" fmla="*/ 0 h 76"/>
              <a:gd name="T14" fmla="*/ 62 w 62"/>
              <a:gd name="T15" fmla="*/ 0 h 76"/>
              <a:gd name="T16" fmla="*/ 46 w 62"/>
              <a:gd name="T17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2" h="76">
                <a:moveTo>
                  <a:pt x="46" y="0"/>
                </a:moveTo>
                <a:cubicBezTo>
                  <a:pt x="46" y="0"/>
                  <a:pt x="46" y="0"/>
                  <a:pt x="46" y="0"/>
                </a:cubicBezTo>
                <a:cubicBezTo>
                  <a:pt x="46" y="55"/>
                  <a:pt x="14" y="61"/>
                  <a:pt x="1" y="61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76"/>
                  <a:pt x="0" y="76"/>
                  <a:pt x="0" y="76"/>
                </a:cubicBezTo>
                <a:cubicBezTo>
                  <a:pt x="1" y="76"/>
                  <a:pt x="1" y="76"/>
                  <a:pt x="1" y="76"/>
                </a:cubicBezTo>
                <a:cubicBezTo>
                  <a:pt x="38" y="76"/>
                  <a:pt x="62" y="47"/>
                  <a:pt x="62" y="0"/>
                </a:cubicBezTo>
                <a:cubicBezTo>
                  <a:pt x="62" y="0"/>
                  <a:pt x="62" y="0"/>
                  <a:pt x="62" y="0"/>
                </a:cubicBezTo>
                <a:lnTo>
                  <a:pt x="4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2" name="Freeform 47"/>
          <p:cNvSpPr>
            <a:spLocks noEditPoints="1"/>
          </p:cNvSpPr>
          <p:nvPr/>
        </p:nvSpPr>
        <p:spPr bwMode="auto">
          <a:xfrm flipH="1">
            <a:off x="4533779" y="2099574"/>
            <a:ext cx="772201" cy="1792356"/>
          </a:xfrm>
          <a:custGeom>
            <a:avLst/>
            <a:gdLst>
              <a:gd name="T0" fmla="*/ 53 w 92"/>
              <a:gd name="T1" fmla="*/ 93 h 213"/>
              <a:gd name="T2" fmla="*/ 92 w 92"/>
              <a:gd name="T3" fmla="*/ 47 h 213"/>
              <a:gd name="T4" fmla="*/ 46 w 92"/>
              <a:gd name="T5" fmla="*/ 0 h 213"/>
              <a:gd name="T6" fmla="*/ 0 w 92"/>
              <a:gd name="T7" fmla="*/ 47 h 213"/>
              <a:gd name="T8" fmla="*/ 37 w 92"/>
              <a:gd name="T9" fmla="*/ 92 h 213"/>
              <a:gd name="T10" fmla="*/ 37 w 92"/>
              <a:gd name="T11" fmla="*/ 213 h 213"/>
              <a:gd name="T12" fmla="*/ 53 w 92"/>
              <a:gd name="T13" fmla="*/ 213 h 213"/>
              <a:gd name="T14" fmla="*/ 53 w 92"/>
              <a:gd name="T15" fmla="*/ 93 h 213"/>
              <a:gd name="T16" fmla="*/ 19 w 92"/>
              <a:gd name="T17" fmla="*/ 47 h 213"/>
              <a:gd name="T18" fmla="*/ 46 w 92"/>
              <a:gd name="T19" fmla="*/ 19 h 213"/>
              <a:gd name="T20" fmla="*/ 73 w 92"/>
              <a:gd name="T21" fmla="*/ 47 h 213"/>
              <a:gd name="T22" fmla="*/ 46 w 92"/>
              <a:gd name="T23" fmla="*/ 74 h 213"/>
              <a:gd name="T24" fmla="*/ 19 w 92"/>
              <a:gd name="T25" fmla="*/ 47 h 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" h="213">
                <a:moveTo>
                  <a:pt x="53" y="93"/>
                </a:moveTo>
                <a:cubicBezTo>
                  <a:pt x="75" y="89"/>
                  <a:pt x="92" y="70"/>
                  <a:pt x="92" y="47"/>
                </a:cubicBezTo>
                <a:cubicBezTo>
                  <a:pt x="92" y="21"/>
                  <a:pt x="72" y="0"/>
                  <a:pt x="46" y="0"/>
                </a:cubicBezTo>
                <a:cubicBezTo>
                  <a:pt x="20" y="0"/>
                  <a:pt x="0" y="21"/>
                  <a:pt x="0" y="47"/>
                </a:cubicBezTo>
                <a:cubicBezTo>
                  <a:pt x="0" y="69"/>
                  <a:pt x="16" y="88"/>
                  <a:pt x="37" y="92"/>
                </a:cubicBezTo>
                <a:cubicBezTo>
                  <a:pt x="37" y="213"/>
                  <a:pt x="37" y="213"/>
                  <a:pt x="37" y="213"/>
                </a:cubicBezTo>
                <a:cubicBezTo>
                  <a:pt x="53" y="213"/>
                  <a:pt x="53" y="213"/>
                  <a:pt x="53" y="213"/>
                </a:cubicBezTo>
                <a:lnTo>
                  <a:pt x="53" y="93"/>
                </a:lnTo>
                <a:close/>
                <a:moveTo>
                  <a:pt x="19" y="47"/>
                </a:moveTo>
                <a:cubicBezTo>
                  <a:pt x="19" y="32"/>
                  <a:pt x="31" y="19"/>
                  <a:pt x="46" y="19"/>
                </a:cubicBezTo>
                <a:cubicBezTo>
                  <a:pt x="61" y="19"/>
                  <a:pt x="73" y="32"/>
                  <a:pt x="73" y="47"/>
                </a:cubicBezTo>
                <a:cubicBezTo>
                  <a:pt x="73" y="62"/>
                  <a:pt x="61" y="74"/>
                  <a:pt x="46" y="74"/>
                </a:cubicBezTo>
                <a:cubicBezTo>
                  <a:pt x="31" y="74"/>
                  <a:pt x="19" y="62"/>
                  <a:pt x="19" y="4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3" name="TextBox 72"/>
          <p:cNvSpPr txBox="1"/>
          <p:nvPr/>
        </p:nvSpPr>
        <p:spPr>
          <a:xfrm flipH="1">
            <a:off x="4721662" y="2248729"/>
            <a:ext cx="39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2</a:t>
            </a:r>
            <a:endParaRPr lang="id-ID" sz="28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5" name="Rectangle 48"/>
          <p:cNvSpPr>
            <a:spLocks noChangeArrowheads="1"/>
          </p:cNvSpPr>
          <p:nvPr/>
        </p:nvSpPr>
        <p:spPr bwMode="auto">
          <a:xfrm rot="5400000" flipH="1">
            <a:off x="4388449" y="4034440"/>
            <a:ext cx="1080000" cy="136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6" name="Rectangle 48"/>
          <p:cNvSpPr>
            <a:spLocks noChangeArrowheads="1"/>
          </p:cNvSpPr>
          <p:nvPr/>
        </p:nvSpPr>
        <p:spPr bwMode="auto">
          <a:xfrm rot="5400000" flipH="1">
            <a:off x="6572039" y="3751134"/>
            <a:ext cx="720000" cy="136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7" name="Rectangle 48"/>
          <p:cNvSpPr>
            <a:spLocks noChangeArrowheads="1"/>
          </p:cNvSpPr>
          <p:nvPr/>
        </p:nvSpPr>
        <p:spPr bwMode="auto">
          <a:xfrm flipH="1">
            <a:off x="5349902" y="5039387"/>
            <a:ext cx="2160000" cy="1180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8" name="Freeform 9"/>
          <p:cNvSpPr>
            <a:spLocks/>
          </p:cNvSpPr>
          <p:nvPr/>
        </p:nvSpPr>
        <p:spPr bwMode="auto">
          <a:xfrm flipH="1">
            <a:off x="11555243" y="4312903"/>
            <a:ext cx="401011" cy="381159"/>
          </a:xfrm>
          <a:custGeom>
            <a:avLst/>
            <a:gdLst>
              <a:gd name="T0" fmla="*/ 207 w 211"/>
              <a:gd name="T1" fmla="*/ 85 h 200"/>
              <a:gd name="T2" fmla="*/ 153 w 211"/>
              <a:gd name="T3" fmla="*/ 124 h 200"/>
              <a:gd name="T4" fmla="*/ 173 w 211"/>
              <a:gd name="T5" fmla="*/ 189 h 200"/>
              <a:gd name="T6" fmla="*/ 170 w 211"/>
              <a:gd name="T7" fmla="*/ 198 h 200"/>
              <a:gd name="T8" fmla="*/ 165 w 211"/>
              <a:gd name="T9" fmla="*/ 200 h 200"/>
              <a:gd name="T10" fmla="*/ 160 w 211"/>
              <a:gd name="T11" fmla="*/ 198 h 200"/>
              <a:gd name="T12" fmla="*/ 106 w 211"/>
              <a:gd name="T13" fmla="*/ 158 h 200"/>
              <a:gd name="T14" fmla="*/ 51 w 211"/>
              <a:gd name="T15" fmla="*/ 198 h 200"/>
              <a:gd name="T16" fmla="*/ 41 w 211"/>
              <a:gd name="T17" fmla="*/ 198 h 200"/>
              <a:gd name="T18" fmla="*/ 38 w 211"/>
              <a:gd name="T19" fmla="*/ 189 h 200"/>
              <a:gd name="T20" fmla="*/ 59 w 211"/>
              <a:gd name="T21" fmla="*/ 124 h 200"/>
              <a:gd name="T22" fmla="*/ 5 w 211"/>
              <a:gd name="T23" fmla="*/ 85 h 200"/>
              <a:gd name="T24" fmla="*/ 2 w 211"/>
              <a:gd name="T25" fmla="*/ 75 h 200"/>
              <a:gd name="T26" fmla="*/ 10 w 211"/>
              <a:gd name="T27" fmla="*/ 70 h 200"/>
              <a:gd name="T28" fmla="*/ 77 w 211"/>
              <a:gd name="T29" fmla="*/ 70 h 200"/>
              <a:gd name="T30" fmla="*/ 98 w 211"/>
              <a:gd name="T31" fmla="*/ 5 h 200"/>
              <a:gd name="T32" fmla="*/ 106 w 211"/>
              <a:gd name="T33" fmla="*/ 0 h 200"/>
              <a:gd name="T34" fmla="*/ 114 w 211"/>
              <a:gd name="T35" fmla="*/ 5 h 200"/>
              <a:gd name="T36" fmla="*/ 135 w 211"/>
              <a:gd name="T37" fmla="*/ 70 h 200"/>
              <a:gd name="T38" fmla="*/ 202 w 211"/>
              <a:gd name="T39" fmla="*/ 70 h 200"/>
              <a:gd name="T40" fmla="*/ 210 w 211"/>
              <a:gd name="T41" fmla="*/ 75 h 200"/>
              <a:gd name="T42" fmla="*/ 207 w 211"/>
              <a:gd name="T43" fmla="*/ 85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11" h="200">
                <a:moveTo>
                  <a:pt x="207" y="85"/>
                </a:moveTo>
                <a:cubicBezTo>
                  <a:pt x="153" y="124"/>
                  <a:pt x="153" y="124"/>
                  <a:pt x="153" y="124"/>
                </a:cubicBezTo>
                <a:cubicBezTo>
                  <a:pt x="173" y="189"/>
                  <a:pt x="173" y="189"/>
                  <a:pt x="173" y="189"/>
                </a:cubicBezTo>
                <a:cubicBezTo>
                  <a:pt x="175" y="192"/>
                  <a:pt x="173" y="196"/>
                  <a:pt x="170" y="198"/>
                </a:cubicBezTo>
                <a:cubicBezTo>
                  <a:pt x="169" y="199"/>
                  <a:pt x="167" y="200"/>
                  <a:pt x="165" y="200"/>
                </a:cubicBezTo>
                <a:cubicBezTo>
                  <a:pt x="164" y="200"/>
                  <a:pt x="162" y="199"/>
                  <a:pt x="160" y="198"/>
                </a:cubicBezTo>
                <a:cubicBezTo>
                  <a:pt x="106" y="158"/>
                  <a:pt x="106" y="158"/>
                  <a:pt x="106" y="158"/>
                </a:cubicBezTo>
                <a:cubicBezTo>
                  <a:pt x="51" y="198"/>
                  <a:pt x="51" y="198"/>
                  <a:pt x="51" y="198"/>
                </a:cubicBezTo>
                <a:cubicBezTo>
                  <a:pt x="48" y="200"/>
                  <a:pt x="44" y="200"/>
                  <a:pt x="41" y="198"/>
                </a:cubicBezTo>
                <a:cubicBezTo>
                  <a:pt x="38" y="196"/>
                  <a:pt x="37" y="192"/>
                  <a:pt x="38" y="189"/>
                </a:cubicBezTo>
                <a:cubicBezTo>
                  <a:pt x="59" y="124"/>
                  <a:pt x="59" y="124"/>
                  <a:pt x="59" y="124"/>
                </a:cubicBezTo>
                <a:cubicBezTo>
                  <a:pt x="5" y="85"/>
                  <a:pt x="5" y="85"/>
                  <a:pt x="5" y="85"/>
                </a:cubicBezTo>
                <a:cubicBezTo>
                  <a:pt x="2" y="83"/>
                  <a:pt x="0" y="79"/>
                  <a:pt x="2" y="75"/>
                </a:cubicBezTo>
                <a:cubicBezTo>
                  <a:pt x="3" y="72"/>
                  <a:pt x="6" y="70"/>
                  <a:pt x="10" y="70"/>
                </a:cubicBezTo>
                <a:cubicBezTo>
                  <a:pt x="77" y="70"/>
                  <a:pt x="77" y="70"/>
                  <a:pt x="77" y="70"/>
                </a:cubicBezTo>
                <a:cubicBezTo>
                  <a:pt x="98" y="5"/>
                  <a:pt x="98" y="5"/>
                  <a:pt x="98" y="5"/>
                </a:cubicBezTo>
                <a:cubicBezTo>
                  <a:pt x="99" y="2"/>
                  <a:pt x="102" y="0"/>
                  <a:pt x="106" y="0"/>
                </a:cubicBezTo>
                <a:cubicBezTo>
                  <a:pt x="110" y="0"/>
                  <a:pt x="113" y="2"/>
                  <a:pt x="114" y="5"/>
                </a:cubicBezTo>
                <a:cubicBezTo>
                  <a:pt x="135" y="70"/>
                  <a:pt x="135" y="70"/>
                  <a:pt x="135" y="70"/>
                </a:cubicBezTo>
                <a:cubicBezTo>
                  <a:pt x="202" y="70"/>
                  <a:pt x="202" y="70"/>
                  <a:pt x="202" y="70"/>
                </a:cubicBezTo>
                <a:cubicBezTo>
                  <a:pt x="206" y="70"/>
                  <a:pt x="209" y="72"/>
                  <a:pt x="210" y="75"/>
                </a:cubicBezTo>
                <a:cubicBezTo>
                  <a:pt x="211" y="79"/>
                  <a:pt x="210" y="83"/>
                  <a:pt x="207" y="85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79" name="TextBox 78"/>
          <p:cNvSpPr txBox="1"/>
          <p:nvPr/>
        </p:nvSpPr>
        <p:spPr>
          <a:xfrm flipH="1">
            <a:off x="5093885" y="3213021"/>
            <a:ext cx="166968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1100" dirty="0">
                <a:solidFill>
                  <a:schemeClr val="tx2"/>
                </a:solidFill>
                <a:latin typeface="Arial" charset="0"/>
              </a:rPr>
              <a:t>28 июня 2016г. О</a:t>
            </a:r>
            <a:r>
              <a:rPr lang="ru-RU" altLang="ru-RU" sz="1100" dirty="0" smtClean="0">
                <a:solidFill>
                  <a:schemeClr val="tx2"/>
                </a:solidFill>
                <a:latin typeface="Arial" charset="0"/>
              </a:rPr>
              <a:t>бъявлен </a:t>
            </a:r>
            <a:r>
              <a:rPr lang="ru-RU" altLang="ru-RU" sz="1100" dirty="0">
                <a:solidFill>
                  <a:schemeClr val="tx2"/>
                </a:solidFill>
                <a:latin typeface="Arial" charset="0"/>
              </a:rPr>
              <a:t>открытый </a:t>
            </a:r>
            <a:r>
              <a:rPr lang="ru-RU" altLang="ru-RU" sz="1100" dirty="0" smtClean="0">
                <a:solidFill>
                  <a:schemeClr val="tx2"/>
                </a:solidFill>
                <a:latin typeface="Arial" charset="0"/>
              </a:rPr>
              <a:t>конкурс </a:t>
            </a:r>
            <a:r>
              <a:rPr lang="ru-RU" altLang="ru-RU" sz="1100" dirty="0">
                <a:solidFill>
                  <a:schemeClr val="tx2"/>
                </a:solidFill>
                <a:latin typeface="Arial" charset="0"/>
              </a:rPr>
              <a:t>на право заключения концессионного соглашения в отношении объектов, подлежащих модернизации согласно проекту</a:t>
            </a:r>
            <a:r>
              <a:rPr lang="en-US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endParaRPr lang="en-US" sz="1100" b="1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0" name="Freeform 9"/>
          <p:cNvSpPr>
            <a:spLocks/>
          </p:cNvSpPr>
          <p:nvPr/>
        </p:nvSpPr>
        <p:spPr bwMode="auto">
          <a:xfrm flipH="1">
            <a:off x="5659813" y="2267219"/>
            <a:ext cx="475742" cy="452190"/>
          </a:xfrm>
          <a:custGeom>
            <a:avLst/>
            <a:gdLst>
              <a:gd name="T0" fmla="*/ 207 w 211"/>
              <a:gd name="T1" fmla="*/ 85 h 200"/>
              <a:gd name="T2" fmla="*/ 153 w 211"/>
              <a:gd name="T3" fmla="*/ 124 h 200"/>
              <a:gd name="T4" fmla="*/ 173 w 211"/>
              <a:gd name="T5" fmla="*/ 189 h 200"/>
              <a:gd name="T6" fmla="*/ 170 w 211"/>
              <a:gd name="T7" fmla="*/ 198 h 200"/>
              <a:gd name="T8" fmla="*/ 165 w 211"/>
              <a:gd name="T9" fmla="*/ 200 h 200"/>
              <a:gd name="T10" fmla="*/ 160 w 211"/>
              <a:gd name="T11" fmla="*/ 198 h 200"/>
              <a:gd name="T12" fmla="*/ 106 w 211"/>
              <a:gd name="T13" fmla="*/ 158 h 200"/>
              <a:gd name="T14" fmla="*/ 51 w 211"/>
              <a:gd name="T15" fmla="*/ 198 h 200"/>
              <a:gd name="T16" fmla="*/ 41 w 211"/>
              <a:gd name="T17" fmla="*/ 198 h 200"/>
              <a:gd name="T18" fmla="*/ 38 w 211"/>
              <a:gd name="T19" fmla="*/ 189 h 200"/>
              <a:gd name="T20" fmla="*/ 59 w 211"/>
              <a:gd name="T21" fmla="*/ 124 h 200"/>
              <a:gd name="T22" fmla="*/ 5 w 211"/>
              <a:gd name="T23" fmla="*/ 85 h 200"/>
              <a:gd name="T24" fmla="*/ 2 w 211"/>
              <a:gd name="T25" fmla="*/ 75 h 200"/>
              <a:gd name="T26" fmla="*/ 10 w 211"/>
              <a:gd name="T27" fmla="*/ 70 h 200"/>
              <a:gd name="T28" fmla="*/ 77 w 211"/>
              <a:gd name="T29" fmla="*/ 70 h 200"/>
              <a:gd name="T30" fmla="*/ 98 w 211"/>
              <a:gd name="T31" fmla="*/ 5 h 200"/>
              <a:gd name="T32" fmla="*/ 106 w 211"/>
              <a:gd name="T33" fmla="*/ 0 h 200"/>
              <a:gd name="T34" fmla="*/ 114 w 211"/>
              <a:gd name="T35" fmla="*/ 5 h 200"/>
              <a:gd name="T36" fmla="*/ 135 w 211"/>
              <a:gd name="T37" fmla="*/ 70 h 200"/>
              <a:gd name="T38" fmla="*/ 202 w 211"/>
              <a:gd name="T39" fmla="*/ 70 h 200"/>
              <a:gd name="T40" fmla="*/ 210 w 211"/>
              <a:gd name="T41" fmla="*/ 75 h 200"/>
              <a:gd name="T42" fmla="*/ 207 w 211"/>
              <a:gd name="T43" fmla="*/ 85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11" h="200">
                <a:moveTo>
                  <a:pt x="207" y="85"/>
                </a:moveTo>
                <a:cubicBezTo>
                  <a:pt x="153" y="124"/>
                  <a:pt x="153" y="124"/>
                  <a:pt x="153" y="124"/>
                </a:cubicBezTo>
                <a:cubicBezTo>
                  <a:pt x="173" y="189"/>
                  <a:pt x="173" y="189"/>
                  <a:pt x="173" y="189"/>
                </a:cubicBezTo>
                <a:cubicBezTo>
                  <a:pt x="175" y="192"/>
                  <a:pt x="173" y="196"/>
                  <a:pt x="170" y="198"/>
                </a:cubicBezTo>
                <a:cubicBezTo>
                  <a:pt x="169" y="199"/>
                  <a:pt x="167" y="200"/>
                  <a:pt x="165" y="200"/>
                </a:cubicBezTo>
                <a:cubicBezTo>
                  <a:pt x="164" y="200"/>
                  <a:pt x="162" y="199"/>
                  <a:pt x="160" y="198"/>
                </a:cubicBezTo>
                <a:cubicBezTo>
                  <a:pt x="106" y="158"/>
                  <a:pt x="106" y="158"/>
                  <a:pt x="106" y="158"/>
                </a:cubicBezTo>
                <a:cubicBezTo>
                  <a:pt x="51" y="198"/>
                  <a:pt x="51" y="198"/>
                  <a:pt x="51" y="198"/>
                </a:cubicBezTo>
                <a:cubicBezTo>
                  <a:pt x="48" y="200"/>
                  <a:pt x="44" y="200"/>
                  <a:pt x="41" y="198"/>
                </a:cubicBezTo>
                <a:cubicBezTo>
                  <a:pt x="38" y="196"/>
                  <a:pt x="37" y="192"/>
                  <a:pt x="38" y="189"/>
                </a:cubicBezTo>
                <a:cubicBezTo>
                  <a:pt x="59" y="124"/>
                  <a:pt x="59" y="124"/>
                  <a:pt x="59" y="124"/>
                </a:cubicBezTo>
                <a:cubicBezTo>
                  <a:pt x="5" y="85"/>
                  <a:pt x="5" y="85"/>
                  <a:pt x="5" y="85"/>
                </a:cubicBezTo>
                <a:cubicBezTo>
                  <a:pt x="2" y="83"/>
                  <a:pt x="0" y="79"/>
                  <a:pt x="2" y="75"/>
                </a:cubicBezTo>
                <a:cubicBezTo>
                  <a:pt x="3" y="72"/>
                  <a:pt x="6" y="70"/>
                  <a:pt x="10" y="70"/>
                </a:cubicBezTo>
                <a:cubicBezTo>
                  <a:pt x="77" y="70"/>
                  <a:pt x="77" y="70"/>
                  <a:pt x="77" y="70"/>
                </a:cubicBezTo>
                <a:cubicBezTo>
                  <a:pt x="98" y="5"/>
                  <a:pt x="98" y="5"/>
                  <a:pt x="98" y="5"/>
                </a:cubicBezTo>
                <a:cubicBezTo>
                  <a:pt x="99" y="2"/>
                  <a:pt x="102" y="0"/>
                  <a:pt x="106" y="0"/>
                </a:cubicBezTo>
                <a:cubicBezTo>
                  <a:pt x="110" y="0"/>
                  <a:pt x="113" y="2"/>
                  <a:pt x="114" y="5"/>
                </a:cubicBezTo>
                <a:cubicBezTo>
                  <a:pt x="135" y="70"/>
                  <a:pt x="135" y="70"/>
                  <a:pt x="135" y="70"/>
                </a:cubicBezTo>
                <a:cubicBezTo>
                  <a:pt x="202" y="70"/>
                  <a:pt x="202" y="70"/>
                  <a:pt x="202" y="70"/>
                </a:cubicBezTo>
                <a:cubicBezTo>
                  <a:pt x="206" y="70"/>
                  <a:pt x="209" y="72"/>
                  <a:pt x="210" y="75"/>
                </a:cubicBezTo>
                <a:cubicBezTo>
                  <a:pt x="211" y="79"/>
                  <a:pt x="210" y="83"/>
                  <a:pt x="207" y="85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81" name="TextBox 80"/>
          <p:cNvSpPr txBox="1"/>
          <p:nvPr/>
        </p:nvSpPr>
        <p:spPr>
          <a:xfrm flipH="1">
            <a:off x="5073062" y="2892366"/>
            <a:ext cx="824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Шаг</a:t>
            </a:r>
            <a:r>
              <a:rPr lang="id-ID" sz="16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02</a:t>
            </a:r>
            <a:endParaRPr lang="id-ID" sz="1600" b="1" dirty="0">
              <a:solidFill>
                <a:schemeClr val="accent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83" name="Изображение 8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9962" y="6481964"/>
            <a:ext cx="371700" cy="417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7269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repeatCount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000"/>
                            </p:stCondLst>
                            <p:childTnLst>
                              <p:par>
                                <p:cTn id="7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7000"/>
                            </p:stCondLst>
                            <p:childTnLst>
                              <p:par>
                                <p:cTn id="8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500"/>
                            </p:stCondLst>
                            <p:childTnLst>
                              <p:par>
                                <p:cTn id="9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8000"/>
                            </p:stCondLst>
                            <p:childTnLst>
                              <p:par>
                                <p:cTn id="9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500"/>
                            </p:stCondLst>
                            <p:childTnLst>
                              <p:par>
                                <p:cTn id="9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90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9500"/>
                            </p:stCondLst>
                            <p:childTnLst>
                              <p:par>
                                <p:cTn id="1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1000"/>
                            </p:stCondLst>
                            <p:childTnLst>
                              <p:par>
                                <p:cTn id="1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1500"/>
                            </p:stCondLst>
                            <p:childTnLst>
                              <p:par>
                                <p:cTn id="1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2500"/>
                            </p:stCondLst>
                            <p:childTnLst>
                              <p:par>
                                <p:cTn id="1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3000"/>
                            </p:stCondLst>
                            <p:childTnLst>
                              <p:par>
                                <p:cTn id="1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3500"/>
                            </p:stCondLst>
                            <p:childTnLst>
                              <p:par>
                                <p:cTn id="1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4000"/>
                            </p:stCondLst>
                            <p:childTnLst>
                              <p:par>
                                <p:cTn id="18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4500"/>
                            </p:stCondLst>
                            <p:childTnLst>
                              <p:par>
                                <p:cTn id="18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5000"/>
                            </p:stCondLst>
                            <p:childTnLst>
                              <p:par>
                                <p:cTn id="1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15500"/>
                            </p:stCondLst>
                            <p:childTnLst>
                              <p:par>
                                <p:cTn id="19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16000"/>
                            </p:stCondLst>
                            <p:childTnLst>
                              <p:par>
                                <p:cTn id="2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7" grpId="0" animBg="1"/>
      <p:bldP spid="8" grpId="0" animBg="1"/>
      <p:bldP spid="20" grpId="0"/>
      <p:bldP spid="21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/>
      <p:bldP spid="33" grpId="0"/>
      <p:bldP spid="34" grpId="0"/>
      <p:bldP spid="42" grpId="0" animBg="1"/>
      <p:bldP spid="48" grpId="0"/>
      <p:bldP spid="49" grpId="0"/>
      <p:bldP spid="50" grpId="0"/>
      <p:bldP spid="51" grpId="0"/>
      <p:bldP spid="52" grpId="0"/>
      <p:bldP spid="53" grpId="0"/>
      <p:bldP spid="61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/>
      <p:bldP spid="75" grpId="0" animBg="1"/>
      <p:bldP spid="76" grpId="0" animBg="1"/>
      <p:bldP spid="77" grpId="0" animBg="1"/>
      <p:bldP spid="78" grpId="0" animBg="1"/>
      <p:bldP spid="79" grpId="0"/>
      <p:bldP spid="80" grpId="0" animBg="1"/>
      <p:bldP spid="8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7556500" y="1125616"/>
            <a:ext cx="2959100" cy="938667"/>
            <a:chOff x="7772400" y="2379175"/>
            <a:chExt cx="2959100" cy="938667"/>
          </a:xfrm>
        </p:grpSpPr>
        <p:cxnSp>
          <p:nvCxnSpPr>
            <p:cNvPr id="76" name="Straight Connector 75"/>
            <p:cNvCxnSpPr/>
            <p:nvPr/>
          </p:nvCxnSpPr>
          <p:spPr>
            <a:xfrm flipH="1">
              <a:off x="7772400" y="2831643"/>
              <a:ext cx="720000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none" w="lg" len="lg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ounded Rectangle 31"/>
            <p:cNvSpPr/>
            <p:nvPr/>
          </p:nvSpPr>
          <p:spPr>
            <a:xfrm>
              <a:off x="8492400" y="2379175"/>
              <a:ext cx="2239100" cy="938667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7556500" y="3326733"/>
            <a:ext cx="2959100" cy="938667"/>
            <a:chOff x="7772400" y="3881048"/>
            <a:chExt cx="2959100" cy="938667"/>
          </a:xfrm>
        </p:grpSpPr>
        <p:cxnSp>
          <p:nvCxnSpPr>
            <p:cNvPr id="77" name="Straight Connector 76"/>
            <p:cNvCxnSpPr/>
            <p:nvPr/>
          </p:nvCxnSpPr>
          <p:spPr>
            <a:xfrm flipH="1">
              <a:off x="7772400" y="4359947"/>
              <a:ext cx="720000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none" w="lg" len="lg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Rounded Rectangle 86"/>
            <p:cNvSpPr/>
            <p:nvPr/>
          </p:nvSpPr>
          <p:spPr>
            <a:xfrm>
              <a:off x="8492400" y="3881048"/>
              <a:ext cx="2239100" cy="938667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611639" y="2187929"/>
            <a:ext cx="2951014" cy="938667"/>
            <a:chOff x="1484639" y="2379175"/>
            <a:chExt cx="2951014" cy="938667"/>
          </a:xfrm>
        </p:grpSpPr>
        <p:cxnSp>
          <p:nvCxnSpPr>
            <p:cNvPr id="74" name="Straight Connector 73"/>
            <p:cNvCxnSpPr/>
            <p:nvPr/>
          </p:nvCxnSpPr>
          <p:spPr>
            <a:xfrm flipH="1">
              <a:off x="3715653" y="2827337"/>
              <a:ext cx="720000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Rounded Rectangle 87"/>
            <p:cNvSpPr/>
            <p:nvPr/>
          </p:nvSpPr>
          <p:spPr>
            <a:xfrm>
              <a:off x="1484639" y="2379175"/>
              <a:ext cx="2239100" cy="938667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611639" y="3326733"/>
            <a:ext cx="2951014" cy="938667"/>
            <a:chOff x="1484639" y="3881048"/>
            <a:chExt cx="2951014" cy="938667"/>
          </a:xfrm>
        </p:grpSpPr>
        <p:cxnSp>
          <p:nvCxnSpPr>
            <p:cNvPr id="75" name="Straight Connector 74"/>
            <p:cNvCxnSpPr/>
            <p:nvPr/>
          </p:nvCxnSpPr>
          <p:spPr>
            <a:xfrm flipH="1">
              <a:off x="3715653" y="4355641"/>
              <a:ext cx="720000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Rounded Rectangle 88"/>
            <p:cNvSpPr/>
            <p:nvPr/>
          </p:nvSpPr>
          <p:spPr>
            <a:xfrm>
              <a:off x="1484639" y="3881048"/>
              <a:ext cx="2239100" cy="938667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9" name="Rectangle 8"/>
          <p:cNvSpPr/>
          <p:nvPr/>
        </p:nvSpPr>
        <p:spPr>
          <a:xfrm>
            <a:off x="-1" y="6493506"/>
            <a:ext cx="12192001" cy="364494"/>
          </a:xfrm>
          <a:prstGeom prst="rect">
            <a:avLst/>
          </a:prstGeom>
          <a:solidFill>
            <a:schemeClr val="tx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5" name="Group 14"/>
          <p:cNvGrpSpPr/>
          <p:nvPr/>
        </p:nvGrpSpPr>
        <p:grpSpPr>
          <a:xfrm>
            <a:off x="11519694" y="-120296"/>
            <a:ext cx="1067170" cy="540564"/>
            <a:chOff x="11519694" y="-120296"/>
            <a:chExt cx="1067170" cy="540564"/>
          </a:xfrm>
        </p:grpSpPr>
        <p:sp>
          <p:nvSpPr>
            <p:cNvPr id="2" name="Flowchart: Stored Data 1"/>
            <p:cNvSpPr/>
            <p:nvPr/>
          </p:nvSpPr>
          <p:spPr>
            <a:xfrm rot="19010270">
              <a:off x="11519694" y="-120296"/>
              <a:ext cx="1067170" cy="431802"/>
            </a:xfrm>
            <a:prstGeom prst="flowChartOnlineStorage">
              <a:avLst/>
            </a:prstGeom>
            <a:solidFill>
              <a:schemeClr val="tx1">
                <a:lumMod val="50000"/>
                <a:lumOff val="50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647229" y="112491"/>
              <a:ext cx="4209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fld id="{8579DA54-78A2-44D3-84F9-6343F6896AE5}" type="slidenum">
                <a:rPr lang="id-ID" sz="140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fld>
              <a:endParaRPr lang="id-ID" sz="1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Oval 5"/>
          <p:cNvSpPr>
            <a:spLocks noChangeAspect="1"/>
          </p:cNvSpPr>
          <p:nvPr/>
        </p:nvSpPr>
        <p:spPr>
          <a:xfrm>
            <a:off x="139520" y="6575292"/>
            <a:ext cx="172800" cy="1728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77546" y="6575292"/>
            <a:ext cx="172800" cy="1728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1014" y="6575292"/>
            <a:ext cx="172800" cy="1728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340582" y="60088"/>
            <a:ext cx="9512388" cy="1312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d-ID" sz="32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ВЫПОЛНЕНИЕ</a:t>
            </a:r>
            <a:r>
              <a:rPr lang="id-ID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ОБЯЗАТЕЛЬСТВ</a:t>
            </a:r>
            <a:endParaRPr lang="ru-RU" sz="3200" b="1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Правилами и методическими рекомендациями  Фонда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ЖКХ предусмотрены требования, обязательные для выполнения соискателями финансирования программы модернизации в сфере ЖКХ  </a:t>
            </a:r>
            <a:endParaRPr lang="en-US" sz="12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867399" y="1213731"/>
            <a:ext cx="457200" cy="23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Freeform 5"/>
          <p:cNvSpPr>
            <a:spLocks noEditPoints="1"/>
          </p:cNvSpPr>
          <p:nvPr/>
        </p:nvSpPr>
        <p:spPr bwMode="auto">
          <a:xfrm>
            <a:off x="3334429" y="3706904"/>
            <a:ext cx="438840" cy="267804"/>
          </a:xfrm>
          <a:custGeom>
            <a:avLst/>
            <a:gdLst>
              <a:gd name="T0" fmla="*/ 218 w 219"/>
              <a:gd name="T1" fmla="*/ 117 h 154"/>
              <a:gd name="T2" fmla="*/ 219 w 219"/>
              <a:gd name="T3" fmla="*/ 118 h 154"/>
              <a:gd name="T4" fmla="*/ 218 w 219"/>
              <a:gd name="T5" fmla="*/ 119 h 154"/>
              <a:gd name="T6" fmla="*/ 174 w 219"/>
              <a:gd name="T7" fmla="*/ 153 h 154"/>
              <a:gd name="T8" fmla="*/ 172 w 219"/>
              <a:gd name="T9" fmla="*/ 153 h 154"/>
              <a:gd name="T10" fmla="*/ 171 w 219"/>
              <a:gd name="T11" fmla="*/ 151 h 154"/>
              <a:gd name="T12" fmla="*/ 179 w 219"/>
              <a:gd name="T13" fmla="*/ 133 h 154"/>
              <a:gd name="T14" fmla="*/ 113 w 219"/>
              <a:gd name="T15" fmla="*/ 106 h 154"/>
              <a:gd name="T16" fmla="*/ 126 w 219"/>
              <a:gd name="T17" fmla="*/ 89 h 154"/>
              <a:gd name="T18" fmla="*/ 131 w 219"/>
              <a:gd name="T19" fmla="*/ 82 h 154"/>
              <a:gd name="T20" fmla="*/ 179 w 219"/>
              <a:gd name="T21" fmla="*/ 103 h 154"/>
              <a:gd name="T22" fmla="*/ 171 w 219"/>
              <a:gd name="T23" fmla="*/ 85 h 154"/>
              <a:gd name="T24" fmla="*/ 172 w 219"/>
              <a:gd name="T25" fmla="*/ 83 h 154"/>
              <a:gd name="T26" fmla="*/ 173 w 219"/>
              <a:gd name="T27" fmla="*/ 82 h 154"/>
              <a:gd name="T28" fmla="*/ 174 w 219"/>
              <a:gd name="T29" fmla="*/ 83 h 154"/>
              <a:gd name="T30" fmla="*/ 218 w 219"/>
              <a:gd name="T31" fmla="*/ 117 h 154"/>
              <a:gd name="T32" fmla="*/ 45 w 219"/>
              <a:gd name="T33" fmla="*/ 71 h 154"/>
              <a:gd name="T34" fmla="*/ 46 w 219"/>
              <a:gd name="T35" fmla="*/ 71 h 154"/>
              <a:gd name="T36" fmla="*/ 47 w 219"/>
              <a:gd name="T37" fmla="*/ 71 h 154"/>
              <a:gd name="T38" fmla="*/ 47 w 219"/>
              <a:gd name="T39" fmla="*/ 69 h 154"/>
              <a:gd name="T40" fmla="*/ 40 w 219"/>
              <a:gd name="T41" fmla="*/ 50 h 154"/>
              <a:gd name="T42" fmla="*/ 87 w 219"/>
              <a:gd name="T43" fmla="*/ 72 h 154"/>
              <a:gd name="T44" fmla="*/ 93 w 219"/>
              <a:gd name="T45" fmla="*/ 65 h 154"/>
              <a:gd name="T46" fmla="*/ 106 w 219"/>
              <a:gd name="T47" fmla="*/ 49 h 154"/>
              <a:gd name="T48" fmla="*/ 40 w 219"/>
              <a:gd name="T49" fmla="*/ 21 h 154"/>
              <a:gd name="T50" fmla="*/ 47 w 219"/>
              <a:gd name="T51" fmla="*/ 2 h 154"/>
              <a:gd name="T52" fmla="*/ 47 w 219"/>
              <a:gd name="T53" fmla="*/ 0 h 154"/>
              <a:gd name="T54" fmla="*/ 45 w 219"/>
              <a:gd name="T55" fmla="*/ 0 h 154"/>
              <a:gd name="T56" fmla="*/ 0 w 219"/>
              <a:gd name="T57" fmla="*/ 34 h 154"/>
              <a:gd name="T58" fmla="*/ 0 w 219"/>
              <a:gd name="T59" fmla="*/ 35 h 154"/>
              <a:gd name="T60" fmla="*/ 0 w 219"/>
              <a:gd name="T61" fmla="*/ 37 h 154"/>
              <a:gd name="T62" fmla="*/ 45 w 219"/>
              <a:gd name="T63" fmla="*/ 71 h 154"/>
              <a:gd name="T64" fmla="*/ 121 w 219"/>
              <a:gd name="T65" fmla="*/ 86 h 154"/>
              <a:gd name="T66" fmla="*/ 179 w 219"/>
              <a:gd name="T67" fmla="*/ 50 h 154"/>
              <a:gd name="T68" fmla="*/ 171 w 219"/>
              <a:gd name="T69" fmla="*/ 69 h 154"/>
              <a:gd name="T70" fmla="*/ 172 w 219"/>
              <a:gd name="T71" fmla="*/ 71 h 154"/>
              <a:gd name="T72" fmla="*/ 173 w 219"/>
              <a:gd name="T73" fmla="*/ 71 h 154"/>
              <a:gd name="T74" fmla="*/ 174 w 219"/>
              <a:gd name="T75" fmla="*/ 71 h 154"/>
              <a:gd name="T76" fmla="*/ 218 w 219"/>
              <a:gd name="T77" fmla="*/ 37 h 154"/>
              <a:gd name="T78" fmla="*/ 219 w 219"/>
              <a:gd name="T79" fmla="*/ 35 h 154"/>
              <a:gd name="T80" fmla="*/ 218 w 219"/>
              <a:gd name="T81" fmla="*/ 34 h 154"/>
              <a:gd name="T82" fmla="*/ 174 w 219"/>
              <a:gd name="T83" fmla="*/ 0 h 154"/>
              <a:gd name="T84" fmla="*/ 172 w 219"/>
              <a:gd name="T85" fmla="*/ 0 h 154"/>
              <a:gd name="T86" fmla="*/ 171 w 219"/>
              <a:gd name="T87" fmla="*/ 2 h 154"/>
              <a:gd name="T88" fmla="*/ 179 w 219"/>
              <a:gd name="T89" fmla="*/ 21 h 154"/>
              <a:gd name="T90" fmla="*/ 97 w 219"/>
              <a:gd name="T91" fmla="*/ 69 h 154"/>
              <a:gd name="T92" fmla="*/ 40 w 219"/>
              <a:gd name="T93" fmla="*/ 103 h 154"/>
              <a:gd name="T94" fmla="*/ 47 w 219"/>
              <a:gd name="T95" fmla="*/ 85 h 154"/>
              <a:gd name="T96" fmla="*/ 47 w 219"/>
              <a:gd name="T97" fmla="*/ 83 h 154"/>
              <a:gd name="T98" fmla="*/ 46 w 219"/>
              <a:gd name="T99" fmla="*/ 82 h 154"/>
              <a:gd name="T100" fmla="*/ 45 w 219"/>
              <a:gd name="T101" fmla="*/ 83 h 154"/>
              <a:gd name="T102" fmla="*/ 0 w 219"/>
              <a:gd name="T103" fmla="*/ 117 h 154"/>
              <a:gd name="T104" fmla="*/ 0 w 219"/>
              <a:gd name="T105" fmla="*/ 118 h 154"/>
              <a:gd name="T106" fmla="*/ 0 w 219"/>
              <a:gd name="T107" fmla="*/ 119 h 154"/>
              <a:gd name="T108" fmla="*/ 45 w 219"/>
              <a:gd name="T109" fmla="*/ 153 h 154"/>
              <a:gd name="T110" fmla="*/ 47 w 219"/>
              <a:gd name="T111" fmla="*/ 153 h 154"/>
              <a:gd name="T112" fmla="*/ 47 w 219"/>
              <a:gd name="T113" fmla="*/ 151 h 154"/>
              <a:gd name="T114" fmla="*/ 40 w 219"/>
              <a:gd name="T115" fmla="*/ 133 h 154"/>
              <a:gd name="T116" fmla="*/ 121 w 219"/>
              <a:gd name="T117" fmla="*/ 86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9" h="154">
                <a:moveTo>
                  <a:pt x="218" y="117"/>
                </a:moveTo>
                <a:cubicBezTo>
                  <a:pt x="219" y="117"/>
                  <a:pt x="219" y="117"/>
                  <a:pt x="219" y="118"/>
                </a:cubicBezTo>
                <a:cubicBezTo>
                  <a:pt x="219" y="119"/>
                  <a:pt x="219" y="119"/>
                  <a:pt x="218" y="119"/>
                </a:cubicBezTo>
                <a:cubicBezTo>
                  <a:pt x="174" y="153"/>
                  <a:pt x="174" y="153"/>
                  <a:pt x="174" y="153"/>
                </a:cubicBezTo>
                <a:cubicBezTo>
                  <a:pt x="174" y="154"/>
                  <a:pt x="173" y="154"/>
                  <a:pt x="172" y="153"/>
                </a:cubicBezTo>
                <a:cubicBezTo>
                  <a:pt x="171" y="153"/>
                  <a:pt x="171" y="152"/>
                  <a:pt x="171" y="151"/>
                </a:cubicBezTo>
                <a:cubicBezTo>
                  <a:pt x="179" y="133"/>
                  <a:pt x="179" y="133"/>
                  <a:pt x="179" y="133"/>
                </a:cubicBezTo>
                <a:cubicBezTo>
                  <a:pt x="145" y="131"/>
                  <a:pt x="126" y="119"/>
                  <a:pt x="113" y="106"/>
                </a:cubicBezTo>
                <a:cubicBezTo>
                  <a:pt x="118" y="100"/>
                  <a:pt x="122" y="94"/>
                  <a:pt x="126" y="89"/>
                </a:cubicBezTo>
                <a:cubicBezTo>
                  <a:pt x="128" y="86"/>
                  <a:pt x="130" y="84"/>
                  <a:pt x="131" y="82"/>
                </a:cubicBezTo>
                <a:cubicBezTo>
                  <a:pt x="141" y="93"/>
                  <a:pt x="154" y="102"/>
                  <a:pt x="179" y="103"/>
                </a:cubicBezTo>
                <a:cubicBezTo>
                  <a:pt x="171" y="85"/>
                  <a:pt x="171" y="85"/>
                  <a:pt x="171" y="85"/>
                </a:cubicBezTo>
                <a:cubicBezTo>
                  <a:pt x="171" y="84"/>
                  <a:pt x="171" y="83"/>
                  <a:pt x="172" y="83"/>
                </a:cubicBezTo>
                <a:cubicBezTo>
                  <a:pt x="172" y="82"/>
                  <a:pt x="173" y="82"/>
                  <a:pt x="173" y="82"/>
                </a:cubicBezTo>
                <a:cubicBezTo>
                  <a:pt x="173" y="82"/>
                  <a:pt x="174" y="82"/>
                  <a:pt x="174" y="83"/>
                </a:cubicBezTo>
                <a:lnTo>
                  <a:pt x="218" y="117"/>
                </a:lnTo>
                <a:close/>
                <a:moveTo>
                  <a:pt x="45" y="71"/>
                </a:moveTo>
                <a:cubicBezTo>
                  <a:pt x="45" y="71"/>
                  <a:pt x="45" y="71"/>
                  <a:pt x="46" y="71"/>
                </a:cubicBezTo>
                <a:cubicBezTo>
                  <a:pt x="46" y="71"/>
                  <a:pt x="46" y="71"/>
                  <a:pt x="47" y="71"/>
                </a:cubicBezTo>
                <a:cubicBezTo>
                  <a:pt x="47" y="70"/>
                  <a:pt x="48" y="69"/>
                  <a:pt x="47" y="69"/>
                </a:cubicBezTo>
                <a:cubicBezTo>
                  <a:pt x="40" y="50"/>
                  <a:pt x="40" y="50"/>
                  <a:pt x="40" y="50"/>
                </a:cubicBezTo>
                <a:cubicBezTo>
                  <a:pt x="65" y="52"/>
                  <a:pt x="77" y="61"/>
                  <a:pt x="87" y="72"/>
                </a:cubicBezTo>
                <a:cubicBezTo>
                  <a:pt x="89" y="70"/>
                  <a:pt x="91" y="68"/>
                  <a:pt x="93" y="65"/>
                </a:cubicBezTo>
                <a:cubicBezTo>
                  <a:pt x="96" y="60"/>
                  <a:pt x="101" y="54"/>
                  <a:pt x="106" y="49"/>
                </a:cubicBezTo>
                <a:cubicBezTo>
                  <a:pt x="92" y="35"/>
                  <a:pt x="73" y="23"/>
                  <a:pt x="40" y="21"/>
                </a:cubicBezTo>
                <a:cubicBezTo>
                  <a:pt x="47" y="2"/>
                  <a:pt x="47" y="2"/>
                  <a:pt x="47" y="2"/>
                </a:cubicBezTo>
                <a:cubicBezTo>
                  <a:pt x="48" y="1"/>
                  <a:pt x="47" y="1"/>
                  <a:pt x="47" y="0"/>
                </a:cubicBezTo>
                <a:cubicBezTo>
                  <a:pt x="46" y="0"/>
                  <a:pt x="45" y="0"/>
                  <a:pt x="45" y="0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5"/>
                  <a:pt x="0" y="35"/>
                </a:cubicBezTo>
                <a:cubicBezTo>
                  <a:pt x="0" y="36"/>
                  <a:pt x="0" y="36"/>
                  <a:pt x="0" y="37"/>
                </a:cubicBezTo>
                <a:lnTo>
                  <a:pt x="45" y="71"/>
                </a:lnTo>
                <a:close/>
                <a:moveTo>
                  <a:pt x="121" y="86"/>
                </a:moveTo>
                <a:cubicBezTo>
                  <a:pt x="134" y="67"/>
                  <a:pt x="145" y="53"/>
                  <a:pt x="179" y="50"/>
                </a:cubicBezTo>
                <a:cubicBezTo>
                  <a:pt x="171" y="69"/>
                  <a:pt x="171" y="69"/>
                  <a:pt x="171" y="69"/>
                </a:cubicBezTo>
                <a:cubicBezTo>
                  <a:pt x="171" y="69"/>
                  <a:pt x="171" y="70"/>
                  <a:pt x="172" y="71"/>
                </a:cubicBezTo>
                <a:cubicBezTo>
                  <a:pt x="172" y="71"/>
                  <a:pt x="173" y="71"/>
                  <a:pt x="173" y="71"/>
                </a:cubicBezTo>
                <a:cubicBezTo>
                  <a:pt x="173" y="71"/>
                  <a:pt x="174" y="71"/>
                  <a:pt x="174" y="71"/>
                </a:cubicBezTo>
                <a:cubicBezTo>
                  <a:pt x="218" y="37"/>
                  <a:pt x="218" y="37"/>
                  <a:pt x="218" y="37"/>
                </a:cubicBezTo>
                <a:cubicBezTo>
                  <a:pt x="219" y="36"/>
                  <a:pt x="219" y="36"/>
                  <a:pt x="219" y="35"/>
                </a:cubicBezTo>
                <a:cubicBezTo>
                  <a:pt x="219" y="35"/>
                  <a:pt x="219" y="34"/>
                  <a:pt x="218" y="34"/>
                </a:cubicBezTo>
                <a:cubicBezTo>
                  <a:pt x="174" y="0"/>
                  <a:pt x="174" y="0"/>
                  <a:pt x="174" y="0"/>
                </a:cubicBezTo>
                <a:cubicBezTo>
                  <a:pt x="174" y="0"/>
                  <a:pt x="173" y="0"/>
                  <a:pt x="172" y="0"/>
                </a:cubicBezTo>
                <a:cubicBezTo>
                  <a:pt x="171" y="1"/>
                  <a:pt x="171" y="1"/>
                  <a:pt x="171" y="2"/>
                </a:cubicBezTo>
                <a:cubicBezTo>
                  <a:pt x="179" y="21"/>
                  <a:pt x="179" y="21"/>
                  <a:pt x="179" y="21"/>
                </a:cubicBezTo>
                <a:cubicBezTo>
                  <a:pt x="130" y="23"/>
                  <a:pt x="112" y="48"/>
                  <a:pt x="97" y="69"/>
                </a:cubicBezTo>
                <a:cubicBezTo>
                  <a:pt x="84" y="87"/>
                  <a:pt x="74" y="101"/>
                  <a:pt x="40" y="103"/>
                </a:cubicBezTo>
                <a:cubicBezTo>
                  <a:pt x="47" y="85"/>
                  <a:pt x="47" y="85"/>
                  <a:pt x="47" y="85"/>
                </a:cubicBezTo>
                <a:cubicBezTo>
                  <a:pt x="48" y="84"/>
                  <a:pt x="47" y="83"/>
                  <a:pt x="47" y="83"/>
                </a:cubicBezTo>
                <a:cubicBezTo>
                  <a:pt x="46" y="82"/>
                  <a:pt x="46" y="82"/>
                  <a:pt x="46" y="82"/>
                </a:cubicBezTo>
                <a:cubicBezTo>
                  <a:pt x="45" y="82"/>
                  <a:pt x="45" y="82"/>
                  <a:pt x="45" y="83"/>
                </a:cubicBezTo>
                <a:cubicBezTo>
                  <a:pt x="0" y="117"/>
                  <a:pt x="0" y="117"/>
                  <a:pt x="0" y="117"/>
                </a:cubicBezTo>
                <a:cubicBezTo>
                  <a:pt x="0" y="117"/>
                  <a:pt x="0" y="117"/>
                  <a:pt x="0" y="118"/>
                </a:cubicBezTo>
                <a:cubicBezTo>
                  <a:pt x="0" y="119"/>
                  <a:pt x="0" y="119"/>
                  <a:pt x="0" y="119"/>
                </a:cubicBezTo>
                <a:cubicBezTo>
                  <a:pt x="45" y="153"/>
                  <a:pt x="45" y="153"/>
                  <a:pt x="45" y="153"/>
                </a:cubicBezTo>
                <a:cubicBezTo>
                  <a:pt x="45" y="154"/>
                  <a:pt x="46" y="154"/>
                  <a:pt x="47" y="153"/>
                </a:cubicBezTo>
                <a:cubicBezTo>
                  <a:pt x="47" y="153"/>
                  <a:pt x="48" y="152"/>
                  <a:pt x="47" y="151"/>
                </a:cubicBezTo>
                <a:cubicBezTo>
                  <a:pt x="40" y="133"/>
                  <a:pt x="40" y="133"/>
                  <a:pt x="40" y="133"/>
                </a:cubicBezTo>
                <a:cubicBezTo>
                  <a:pt x="89" y="131"/>
                  <a:pt x="107" y="106"/>
                  <a:pt x="121" y="86"/>
                </a:cubicBez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70" name="Freeform 43"/>
          <p:cNvSpPr>
            <a:spLocks noEditPoints="1"/>
          </p:cNvSpPr>
          <p:nvPr/>
        </p:nvSpPr>
        <p:spPr bwMode="auto">
          <a:xfrm>
            <a:off x="8380823" y="3662782"/>
            <a:ext cx="487680" cy="265123"/>
          </a:xfrm>
          <a:custGeom>
            <a:avLst/>
            <a:gdLst>
              <a:gd name="T0" fmla="*/ 211 w 260"/>
              <a:gd name="T1" fmla="*/ 65 h 162"/>
              <a:gd name="T2" fmla="*/ 146 w 260"/>
              <a:gd name="T3" fmla="*/ 0 h 162"/>
              <a:gd name="T4" fmla="*/ 90 w 260"/>
              <a:gd name="T5" fmla="*/ 33 h 162"/>
              <a:gd name="T6" fmla="*/ 81 w 260"/>
              <a:gd name="T7" fmla="*/ 32 h 162"/>
              <a:gd name="T8" fmla="*/ 35 w 260"/>
              <a:gd name="T9" fmla="*/ 67 h 162"/>
              <a:gd name="T10" fmla="*/ 0 w 260"/>
              <a:gd name="T11" fmla="*/ 114 h 162"/>
              <a:gd name="T12" fmla="*/ 49 w 260"/>
              <a:gd name="T13" fmla="*/ 162 h 162"/>
              <a:gd name="T14" fmla="*/ 211 w 260"/>
              <a:gd name="T15" fmla="*/ 162 h 162"/>
              <a:gd name="T16" fmla="*/ 260 w 260"/>
              <a:gd name="T17" fmla="*/ 114 h 162"/>
              <a:gd name="T18" fmla="*/ 211 w 260"/>
              <a:gd name="T19" fmla="*/ 65 h 162"/>
              <a:gd name="T20" fmla="*/ 130 w 260"/>
              <a:gd name="T21" fmla="*/ 146 h 162"/>
              <a:gd name="T22" fmla="*/ 81 w 260"/>
              <a:gd name="T23" fmla="*/ 81 h 162"/>
              <a:gd name="T24" fmla="*/ 114 w 260"/>
              <a:gd name="T25" fmla="*/ 81 h 162"/>
              <a:gd name="T26" fmla="*/ 114 w 260"/>
              <a:gd name="T27" fmla="*/ 32 h 162"/>
              <a:gd name="T28" fmla="*/ 146 w 260"/>
              <a:gd name="T29" fmla="*/ 32 h 162"/>
              <a:gd name="T30" fmla="*/ 146 w 260"/>
              <a:gd name="T31" fmla="*/ 81 h 162"/>
              <a:gd name="T32" fmla="*/ 179 w 260"/>
              <a:gd name="T33" fmla="*/ 81 h 162"/>
              <a:gd name="T34" fmla="*/ 130 w 260"/>
              <a:gd name="T35" fmla="*/ 146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0" h="162">
                <a:moveTo>
                  <a:pt x="211" y="65"/>
                </a:moveTo>
                <a:cubicBezTo>
                  <a:pt x="211" y="29"/>
                  <a:pt x="182" y="0"/>
                  <a:pt x="146" y="0"/>
                </a:cubicBezTo>
                <a:cubicBezTo>
                  <a:pt x="122" y="0"/>
                  <a:pt x="101" y="13"/>
                  <a:pt x="90" y="33"/>
                </a:cubicBezTo>
                <a:cubicBezTo>
                  <a:pt x="87" y="33"/>
                  <a:pt x="84" y="32"/>
                  <a:pt x="81" y="32"/>
                </a:cubicBezTo>
                <a:cubicBezTo>
                  <a:pt x="59" y="32"/>
                  <a:pt x="41" y="47"/>
                  <a:pt x="35" y="67"/>
                </a:cubicBezTo>
                <a:cubicBezTo>
                  <a:pt x="15" y="73"/>
                  <a:pt x="0" y="92"/>
                  <a:pt x="0" y="114"/>
                </a:cubicBezTo>
                <a:cubicBezTo>
                  <a:pt x="0" y="140"/>
                  <a:pt x="22" y="162"/>
                  <a:pt x="49" y="162"/>
                </a:cubicBezTo>
                <a:cubicBezTo>
                  <a:pt x="211" y="162"/>
                  <a:pt x="211" y="162"/>
                  <a:pt x="211" y="162"/>
                </a:cubicBezTo>
                <a:cubicBezTo>
                  <a:pt x="238" y="162"/>
                  <a:pt x="260" y="140"/>
                  <a:pt x="260" y="114"/>
                </a:cubicBezTo>
                <a:cubicBezTo>
                  <a:pt x="260" y="87"/>
                  <a:pt x="238" y="65"/>
                  <a:pt x="211" y="65"/>
                </a:cubicBezTo>
                <a:moveTo>
                  <a:pt x="130" y="146"/>
                </a:moveTo>
                <a:cubicBezTo>
                  <a:pt x="81" y="81"/>
                  <a:pt x="81" y="81"/>
                  <a:pt x="81" y="81"/>
                </a:cubicBezTo>
                <a:cubicBezTo>
                  <a:pt x="114" y="81"/>
                  <a:pt x="114" y="81"/>
                  <a:pt x="114" y="81"/>
                </a:cubicBezTo>
                <a:cubicBezTo>
                  <a:pt x="114" y="32"/>
                  <a:pt x="114" y="32"/>
                  <a:pt x="114" y="32"/>
                </a:cubicBezTo>
                <a:cubicBezTo>
                  <a:pt x="146" y="32"/>
                  <a:pt x="146" y="32"/>
                  <a:pt x="146" y="32"/>
                </a:cubicBezTo>
                <a:cubicBezTo>
                  <a:pt x="146" y="81"/>
                  <a:pt x="146" y="81"/>
                  <a:pt x="146" y="81"/>
                </a:cubicBezTo>
                <a:cubicBezTo>
                  <a:pt x="179" y="81"/>
                  <a:pt x="179" y="81"/>
                  <a:pt x="179" y="81"/>
                </a:cubicBezTo>
                <a:lnTo>
                  <a:pt x="130" y="146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78" name="Content Placeholder 2"/>
          <p:cNvSpPr txBox="1">
            <a:spLocks/>
          </p:cNvSpPr>
          <p:nvPr/>
        </p:nvSpPr>
        <p:spPr>
          <a:xfrm>
            <a:off x="8463369" y="1084677"/>
            <a:ext cx="2039979" cy="938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Актуализирован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ы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постановлением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  Администрации </a:t>
            </a:r>
            <a:r>
              <a:rPr lang="en-US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                           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от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09.08.2016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№ 396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и  решением совета депутатов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от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08.09.2016 №75</a:t>
            </a:r>
            <a:endParaRPr lang="ru-RU" altLang="ru-RU" sz="1000" dirty="0">
              <a:solidFill>
                <a:schemeClr val="tx2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algn="l"/>
            <a:endParaRPr lang="ru-RU" altLang="ru-RU" sz="1000" dirty="0">
              <a:solidFill>
                <a:srgbClr val="4D4D4D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9" name="Content Placeholder 2"/>
          <p:cNvSpPr txBox="1">
            <a:spLocks/>
          </p:cNvSpPr>
          <p:nvPr/>
        </p:nvSpPr>
        <p:spPr>
          <a:xfrm>
            <a:off x="1653756" y="2311988"/>
            <a:ext cx="1510583" cy="938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Регистрация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прав собственности на модернизируемые объекты</a:t>
            </a:r>
          </a:p>
          <a:p>
            <a:r>
              <a:rPr lang="id-ID" sz="950" dirty="0" smtClean="0">
                <a:solidFill>
                  <a:schemeClr val="bg1">
                    <a:lumMod val="6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  <a:endParaRPr lang="en-US" sz="950" b="1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80" name="Content Placeholder 2"/>
          <p:cNvSpPr txBox="1">
            <a:spLocks/>
          </p:cNvSpPr>
          <p:nvPr/>
        </p:nvSpPr>
        <p:spPr>
          <a:xfrm>
            <a:off x="8743102" y="3381734"/>
            <a:ext cx="1731729" cy="938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Техническое обследование проведено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. Акт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технического  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обследования составлен 27.06.2016</a:t>
            </a:r>
          </a:p>
        </p:txBody>
      </p:sp>
      <p:sp>
        <p:nvSpPr>
          <p:cNvPr id="81" name="Content Placeholder 2"/>
          <p:cNvSpPr txBox="1">
            <a:spLocks/>
          </p:cNvSpPr>
          <p:nvPr/>
        </p:nvSpPr>
        <p:spPr>
          <a:xfrm>
            <a:off x="1673396" y="3438767"/>
            <a:ext cx="1510583" cy="938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Проведение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технического обследования системы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теплоснабжения</a:t>
            </a:r>
            <a:endParaRPr lang="ru-RU" altLang="ru-RU" sz="1000" dirty="0">
              <a:solidFill>
                <a:schemeClr val="tx2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4547276" y="1963586"/>
            <a:ext cx="2955684" cy="3308031"/>
            <a:chOff x="4547276" y="2027086"/>
            <a:chExt cx="2955684" cy="3308031"/>
          </a:xfrm>
        </p:grpSpPr>
        <p:sp>
          <p:nvSpPr>
            <p:cNvPr id="25" name="Freeform 24"/>
            <p:cNvSpPr/>
            <p:nvPr/>
          </p:nvSpPr>
          <p:spPr>
            <a:xfrm>
              <a:off x="4648245" y="2309590"/>
              <a:ext cx="1387025" cy="2743466"/>
            </a:xfrm>
            <a:custGeom>
              <a:avLst/>
              <a:gdLst>
                <a:gd name="connsiteX0" fmla="*/ 279481 w 2743466"/>
                <a:gd name="connsiteY0" fmla="*/ 0 h 1676548"/>
                <a:gd name="connsiteX1" fmla="*/ 2463985 w 2743466"/>
                <a:gd name="connsiteY1" fmla="*/ 0 h 1676548"/>
                <a:gd name="connsiteX2" fmla="*/ 2743466 w 2743466"/>
                <a:gd name="connsiteY2" fmla="*/ 279481 h 1676548"/>
                <a:gd name="connsiteX3" fmla="*/ 2743466 w 2743466"/>
                <a:gd name="connsiteY3" fmla="*/ 1676548 h 1676548"/>
                <a:gd name="connsiteX4" fmla="*/ 2743466 w 2743466"/>
                <a:gd name="connsiteY4" fmla="*/ 1676548 h 1676548"/>
                <a:gd name="connsiteX5" fmla="*/ 0 w 2743466"/>
                <a:gd name="connsiteY5" fmla="*/ 1676548 h 1676548"/>
                <a:gd name="connsiteX6" fmla="*/ 0 w 2743466"/>
                <a:gd name="connsiteY6" fmla="*/ 1676548 h 1676548"/>
                <a:gd name="connsiteX7" fmla="*/ 0 w 2743466"/>
                <a:gd name="connsiteY7" fmla="*/ 279481 h 1676548"/>
                <a:gd name="connsiteX8" fmla="*/ 279481 w 2743466"/>
                <a:gd name="connsiteY8" fmla="*/ 0 h 1676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43466" h="1676548">
                  <a:moveTo>
                    <a:pt x="1" y="1505756"/>
                  </a:moveTo>
                  <a:lnTo>
                    <a:pt x="1" y="170792"/>
                  </a:lnTo>
                  <a:cubicBezTo>
                    <a:pt x="1" y="76466"/>
                    <a:pt x="204757" y="0"/>
                    <a:pt x="457337" y="0"/>
                  </a:cubicBezTo>
                  <a:lnTo>
                    <a:pt x="2743465" y="0"/>
                  </a:lnTo>
                  <a:lnTo>
                    <a:pt x="2743465" y="0"/>
                  </a:lnTo>
                  <a:lnTo>
                    <a:pt x="2743465" y="1676548"/>
                  </a:lnTo>
                  <a:lnTo>
                    <a:pt x="2743465" y="1676548"/>
                  </a:lnTo>
                  <a:lnTo>
                    <a:pt x="457337" y="1676548"/>
                  </a:lnTo>
                  <a:cubicBezTo>
                    <a:pt x="204757" y="1676548"/>
                    <a:pt x="1" y="1600082"/>
                    <a:pt x="1" y="1505756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38067" tIns="342208" rIns="234316" bIns="342206" numCol="1" spcCol="1270" anchor="t" anchorCtr="0">
              <a:noAutofit/>
            </a:bodyPr>
            <a:lstStyle/>
            <a:p>
              <a:pPr lvl="0" algn="l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d-ID" sz="4100" kern="1200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6111400" y="2309590"/>
              <a:ext cx="1386680" cy="2743466"/>
            </a:xfrm>
            <a:custGeom>
              <a:avLst/>
              <a:gdLst>
                <a:gd name="connsiteX0" fmla="*/ 279481 w 2743466"/>
                <a:gd name="connsiteY0" fmla="*/ 0 h 1676548"/>
                <a:gd name="connsiteX1" fmla="*/ 2463985 w 2743466"/>
                <a:gd name="connsiteY1" fmla="*/ 0 h 1676548"/>
                <a:gd name="connsiteX2" fmla="*/ 2743466 w 2743466"/>
                <a:gd name="connsiteY2" fmla="*/ 279481 h 1676548"/>
                <a:gd name="connsiteX3" fmla="*/ 2743466 w 2743466"/>
                <a:gd name="connsiteY3" fmla="*/ 1676548 h 1676548"/>
                <a:gd name="connsiteX4" fmla="*/ 2743466 w 2743466"/>
                <a:gd name="connsiteY4" fmla="*/ 1676548 h 1676548"/>
                <a:gd name="connsiteX5" fmla="*/ 0 w 2743466"/>
                <a:gd name="connsiteY5" fmla="*/ 1676548 h 1676548"/>
                <a:gd name="connsiteX6" fmla="*/ 0 w 2743466"/>
                <a:gd name="connsiteY6" fmla="*/ 1676548 h 1676548"/>
                <a:gd name="connsiteX7" fmla="*/ 0 w 2743466"/>
                <a:gd name="connsiteY7" fmla="*/ 279481 h 1676548"/>
                <a:gd name="connsiteX8" fmla="*/ 279481 w 2743466"/>
                <a:gd name="connsiteY8" fmla="*/ 0 h 1676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43466" h="1676548">
                  <a:moveTo>
                    <a:pt x="2743466" y="170792"/>
                  </a:moveTo>
                  <a:lnTo>
                    <a:pt x="2743466" y="1505756"/>
                  </a:lnTo>
                  <a:cubicBezTo>
                    <a:pt x="2743466" y="1600082"/>
                    <a:pt x="2538709" y="1676548"/>
                    <a:pt x="2286129" y="1676548"/>
                  </a:cubicBezTo>
                  <a:lnTo>
                    <a:pt x="0" y="1676548"/>
                  </a:lnTo>
                  <a:lnTo>
                    <a:pt x="0" y="1676548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86129" y="0"/>
                  </a:lnTo>
                  <a:cubicBezTo>
                    <a:pt x="2538709" y="0"/>
                    <a:pt x="2743466" y="76466"/>
                    <a:pt x="2743466" y="170792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tint val="50000"/>
                <a:hueOff val="-1487505"/>
                <a:satOff val="-69014"/>
                <a:lumOff val="521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34315" tIns="342208" rIns="238067" bIns="342206" numCol="1" spcCol="1270" anchor="t" anchorCtr="0">
              <a:noAutofit/>
            </a:bodyPr>
            <a:lstStyle/>
            <a:p>
              <a:pPr lvl="0" algn="l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d-ID" sz="4100" kern="1200" dirty="0"/>
            </a:p>
          </p:txBody>
        </p:sp>
        <p:sp>
          <p:nvSpPr>
            <p:cNvPr id="27" name="Block Arc 26"/>
            <p:cNvSpPr/>
            <p:nvPr/>
          </p:nvSpPr>
          <p:spPr>
            <a:xfrm>
              <a:off x="5713164" y="2027086"/>
              <a:ext cx="719999" cy="539991"/>
            </a:xfrm>
            <a:prstGeom prst="blockArc">
              <a:avLst/>
            </a:prstGeom>
            <a:ln w="25400"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Block Arc 27"/>
            <p:cNvSpPr/>
            <p:nvPr/>
          </p:nvSpPr>
          <p:spPr>
            <a:xfrm rot="10800000">
              <a:off x="5713164" y="4795126"/>
              <a:ext cx="719999" cy="539991"/>
            </a:xfrm>
            <a:prstGeom prst="blockArc">
              <a:avLst/>
            </a:prstGeom>
            <a:ln w="25400"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1">
              <a:schemeClr val="accent2">
                <a:hueOff val="-1433582"/>
                <a:satOff val="-34544"/>
                <a:lumOff val="-20785"/>
                <a:alphaOff val="0"/>
              </a:schemeClr>
            </a:fillRef>
            <a:effectRef idx="0">
              <a:schemeClr val="accent2">
                <a:hueOff val="-1433582"/>
                <a:satOff val="-34544"/>
                <a:lumOff val="-2078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2" name="Content Placeholder 2"/>
            <p:cNvSpPr txBox="1">
              <a:spLocks/>
            </p:cNvSpPr>
            <p:nvPr/>
          </p:nvSpPr>
          <p:spPr>
            <a:xfrm>
              <a:off x="4547276" y="2377077"/>
              <a:ext cx="1479643" cy="2314625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Autofit/>
            </a:bodyPr>
            <a:lstStyle>
              <a:lvl1pPr marL="0" indent="0" algn="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21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4572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20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9144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8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3716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6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18288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900" b="1" dirty="0" smtClean="0">
                  <a:latin typeface="Roboto" panose="02000000000000000000" pitchFamily="2" charset="0"/>
                  <a:ea typeface="Roboto" panose="02000000000000000000" pitchFamily="2" charset="0"/>
                </a:rPr>
                <a:t>ФИНАНСОВЫЕ ОБЯЗАТЕЛЬСТВА НОВОСИБИРСКОЙ ОБЛАСТИ</a:t>
              </a:r>
              <a:endParaRPr lang="id-ID" sz="900" b="1" dirty="0" smtClean="0">
                <a:latin typeface="Roboto" panose="02000000000000000000" pitchFamily="2" charset="0"/>
                <a:ea typeface="Roboto" panose="02000000000000000000" pitchFamily="2" charset="0"/>
              </a:endParaRPr>
            </a:p>
            <a:p>
              <a:pPr lvl="0"/>
              <a:r>
                <a:rPr lang="ru-RU" altLang="ru-RU" sz="9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Средства </a:t>
              </a:r>
              <a:r>
                <a:rPr lang="ru-RU" altLang="ru-RU" sz="900" dirty="0" err="1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софинансирования</a:t>
              </a:r>
              <a:r>
                <a:rPr lang="ru-RU" altLang="ru-RU" sz="9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мероприятий </a:t>
              </a:r>
              <a:r>
                <a:rPr lang="ru-RU" altLang="ru-RU" sz="900" dirty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по проекту </a:t>
              </a:r>
              <a:r>
                <a:rPr lang="ru-RU" altLang="ru-RU" sz="9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в размере </a:t>
              </a:r>
              <a:r>
                <a:rPr lang="ru-RU" altLang="ru-RU" sz="10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20%</a:t>
              </a:r>
              <a:r>
                <a:rPr lang="ru-RU" altLang="ru-RU" sz="9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от общего объема финансирования (45,8 </a:t>
              </a:r>
              <a:r>
                <a:rPr lang="ru-RU" altLang="ru-RU" sz="900" dirty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млн. руб</a:t>
              </a:r>
              <a:r>
                <a:rPr lang="ru-RU" altLang="ru-RU" sz="9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.) внесены </a:t>
              </a:r>
              <a:r>
                <a:rPr lang="ru-RU" altLang="ru-RU" sz="900" dirty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в </a:t>
              </a:r>
              <a:r>
                <a:rPr lang="ru-RU" altLang="ru-RU" sz="9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бюджет НСО Распоряжением </a:t>
              </a:r>
              <a:r>
                <a:rPr lang="ru-RU" altLang="ru-RU" sz="900" dirty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Правительства Новосибирской области 352-РП от 27.09.16</a:t>
              </a:r>
            </a:p>
            <a:p>
              <a:r>
                <a:rPr lang="id-ID" sz="900" dirty="0" smtClean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.</a:t>
              </a:r>
              <a:endParaRPr lang="id-ID" sz="9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84" name="Content Placeholder 2"/>
            <p:cNvSpPr txBox="1">
              <a:spLocks/>
            </p:cNvSpPr>
            <p:nvPr/>
          </p:nvSpPr>
          <p:spPr>
            <a:xfrm>
              <a:off x="6133476" y="2365202"/>
              <a:ext cx="1369484" cy="2314625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Autofit/>
            </a:bodyPr>
            <a:lstStyle>
              <a:lvl1pPr marL="0" indent="0" algn="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21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4572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20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9144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8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3716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6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18288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ru-RU" sz="900" b="1" dirty="0" smtClean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СРЕДСТВА ФОНДА СОДЕЙСТВИЯ РЕФОРМИРОВАНИЯ ЖКХ</a:t>
              </a:r>
              <a:endParaRPr lang="id-ID" sz="9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  <a:p>
              <a:pPr algn="l"/>
              <a:r>
                <a:rPr lang="ru-RU" sz="900" dirty="0" smtClean="0">
                  <a:latin typeface="Times New Roman" charset="0"/>
                  <a:ea typeface="Times New Roman" charset="0"/>
                  <a:cs typeface="Times New Roman" charset="0"/>
                </a:rPr>
                <a:t>Средства со финансирования, выделяемые Фондом содействия реформирования ЖКХ в размере </a:t>
              </a:r>
              <a:r>
                <a:rPr lang="ru-RU" sz="1000" dirty="0" smtClean="0">
                  <a:latin typeface="Times New Roman" charset="0"/>
                  <a:ea typeface="Times New Roman" charset="0"/>
                  <a:cs typeface="Times New Roman" charset="0"/>
                </a:rPr>
                <a:t>60%</a:t>
              </a:r>
              <a:r>
                <a:rPr lang="ru-RU" sz="900" dirty="0" smtClean="0">
                  <a:latin typeface="Times New Roman" charset="0"/>
                  <a:ea typeface="Times New Roman" charset="0"/>
                  <a:cs typeface="Times New Roman" charset="0"/>
                </a:rPr>
                <a:t> от общего объема финансирования   (137,3 млн. </a:t>
              </a:r>
              <a:r>
                <a:rPr lang="ru-RU" sz="900" dirty="0">
                  <a:latin typeface="Times New Roman" charset="0"/>
                  <a:ea typeface="Times New Roman" charset="0"/>
                  <a:cs typeface="Times New Roman" charset="0"/>
                </a:rPr>
                <a:t>р</a:t>
              </a:r>
              <a:r>
                <a:rPr lang="ru-RU" sz="900" dirty="0" smtClean="0">
                  <a:latin typeface="Times New Roman" charset="0"/>
                  <a:ea typeface="Times New Roman" charset="0"/>
                  <a:cs typeface="Times New Roman" charset="0"/>
                </a:rPr>
                <a:t>уб.) зарезервированы решением Правления</a:t>
              </a:r>
              <a:endParaRPr lang="id-ID" sz="900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5375748" y="4771663"/>
              <a:ext cx="457200" cy="2346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90000"/>
                  <a:lumOff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6316324" y="4760904"/>
              <a:ext cx="457200" cy="23461"/>
            </a:xfrm>
            <a:prstGeom prst="rect">
              <a:avLst/>
            </a:prstGeom>
            <a:solidFill>
              <a:schemeClr val="tx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3" name="Group 33"/>
          <p:cNvGrpSpPr/>
          <p:nvPr/>
        </p:nvGrpSpPr>
        <p:grpSpPr>
          <a:xfrm>
            <a:off x="1602675" y="4447317"/>
            <a:ext cx="2951014" cy="938667"/>
            <a:chOff x="1484639" y="3881048"/>
            <a:chExt cx="2951014" cy="938667"/>
          </a:xfrm>
        </p:grpSpPr>
        <p:cxnSp>
          <p:nvCxnSpPr>
            <p:cNvPr id="54" name="Straight Connector 74"/>
            <p:cNvCxnSpPr/>
            <p:nvPr/>
          </p:nvCxnSpPr>
          <p:spPr>
            <a:xfrm flipH="1">
              <a:off x="3715653" y="4355641"/>
              <a:ext cx="720000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ounded Rectangle 88"/>
            <p:cNvSpPr/>
            <p:nvPr/>
          </p:nvSpPr>
          <p:spPr>
            <a:xfrm>
              <a:off x="1484639" y="3881048"/>
              <a:ext cx="2239100" cy="938667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56" name="Freeform 5"/>
          <p:cNvSpPr>
            <a:spLocks noEditPoints="1"/>
          </p:cNvSpPr>
          <p:nvPr/>
        </p:nvSpPr>
        <p:spPr bwMode="auto">
          <a:xfrm>
            <a:off x="3325465" y="4827488"/>
            <a:ext cx="438840" cy="267804"/>
          </a:xfrm>
          <a:custGeom>
            <a:avLst/>
            <a:gdLst>
              <a:gd name="T0" fmla="*/ 218 w 219"/>
              <a:gd name="T1" fmla="*/ 117 h 154"/>
              <a:gd name="T2" fmla="*/ 219 w 219"/>
              <a:gd name="T3" fmla="*/ 118 h 154"/>
              <a:gd name="T4" fmla="*/ 218 w 219"/>
              <a:gd name="T5" fmla="*/ 119 h 154"/>
              <a:gd name="T6" fmla="*/ 174 w 219"/>
              <a:gd name="T7" fmla="*/ 153 h 154"/>
              <a:gd name="T8" fmla="*/ 172 w 219"/>
              <a:gd name="T9" fmla="*/ 153 h 154"/>
              <a:gd name="T10" fmla="*/ 171 w 219"/>
              <a:gd name="T11" fmla="*/ 151 h 154"/>
              <a:gd name="T12" fmla="*/ 179 w 219"/>
              <a:gd name="T13" fmla="*/ 133 h 154"/>
              <a:gd name="T14" fmla="*/ 113 w 219"/>
              <a:gd name="T15" fmla="*/ 106 h 154"/>
              <a:gd name="T16" fmla="*/ 126 w 219"/>
              <a:gd name="T17" fmla="*/ 89 h 154"/>
              <a:gd name="T18" fmla="*/ 131 w 219"/>
              <a:gd name="T19" fmla="*/ 82 h 154"/>
              <a:gd name="T20" fmla="*/ 179 w 219"/>
              <a:gd name="T21" fmla="*/ 103 h 154"/>
              <a:gd name="T22" fmla="*/ 171 w 219"/>
              <a:gd name="T23" fmla="*/ 85 h 154"/>
              <a:gd name="T24" fmla="*/ 172 w 219"/>
              <a:gd name="T25" fmla="*/ 83 h 154"/>
              <a:gd name="T26" fmla="*/ 173 w 219"/>
              <a:gd name="T27" fmla="*/ 82 h 154"/>
              <a:gd name="T28" fmla="*/ 174 w 219"/>
              <a:gd name="T29" fmla="*/ 83 h 154"/>
              <a:gd name="T30" fmla="*/ 218 w 219"/>
              <a:gd name="T31" fmla="*/ 117 h 154"/>
              <a:gd name="T32" fmla="*/ 45 w 219"/>
              <a:gd name="T33" fmla="*/ 71 h 154"/>
              <a:gd name="T34" fmla="*/ 46 w 219"/>
              <a:gd name="T35" fmla="*/ 71 h 154"/>
              <a:gd name="T36" fmla="*/ 47 w 219"/>
              <a:gd name="T37" fmla="*/ 71 h 154"/>
              <a:gd name="T38" fmla="*/ 47 w 219"/>
              <a:gd name="T39" fmla="*/ 69 h 154"/>
              <a:gd name="T40" fmla="*/ 40 w 219"/>
              <a:gd name="T41" fmla="*/ 50 h 154"/>
              <a:gd name="T42" fmla="*/ 87 w 219"/>
              <a:gd name="T43" fmla="*/ 72 h 154"/>
              <a:gd name="T44" fmla="*/ 93 w 219"/>
              <a:gd name="T45" fmla="*/ 65 h 154"/>
              <a:gd name="T46" fmla="*/ 106 w 219"/>
              <a:gd name="T47" fmla="*/ 49 h 154"/>
              <a:gd name="T48" fmla="*/ 40 w 219"/>
              <a:gd name="T49" fmla="*/ 21 h 154"/>
              <a:gd name="T50" fmla="*/ 47 w 219"/>
              <a:gd name="T51" fmla="*/ 2 h 154"/>
              <a:gd name="T52" fmla="*/ 47 w 219"/>
              <a:gd name="T53" fmla="*/ 0 h 154"/>
              <a:gd name="T54" fmla="*/ 45 w 219"/>
              <a:gd name="T55" fmla="*/ 0 h 154"/>
              <a:gd name="T56" fmla="*/ 0 w 219"/>
              <a:gd name="T57" fmla="*/ 34 h 154"/>
              <a:gd name="T58" fmla="*/ 0 w 219"/>
              <a:gd name="T59" fmla="*/ 35 h 154"/>
              <a:gd name="T60" fmla="*/ 0 w 219"/>
              <a:gd name="T61" fmla="*/ 37 h 154"/>
              <a:gd name="T62" fmla="*/ 45 w 219"/>
              <a:gd name="T63" fmla="*/ 71 h 154"/>
              <a:gd name="T64" fmla="*/ 121 w 219"/>
              <a:gd name="T65" fmla="*/ 86 h 154"/>
              <a:gd name="T66" fmla="*/ 179 w 219"/>
              <a:gd name="T67" fmla="*/ 50 h 154"/>
              <a:gd name="T68" fmla="*/ 171 w 219"/>
              <a:gd name="T69" fmla="*/ 69 h 154"/>
              <a:gd name="T70" fmla="*/ 172 w 219"/>
              <a:gd name="T71" fmla="*/ 71 h 154"/>
              <a:gd name="T72" fmla="*/ 173 w 219"/>
              <a:gd name="T73" fmla="*/ 71 h 154"/>
              <a:gd name="T74" fmla="*/ 174 w 219"/>
              <a:gd name="T75" fmla="*/ 71 h 154"/>
              <a:gd name="T76" fmla="*/ 218 w 219"/>
              <a:gd name="T77" fmla="*/ 37 h 154"/>
              <a:gd name="T78" fmla="*/ 219 w 219"/>
              <a:gd name="T79" fmla="*/ 35 h 154"/>
              <a:gd name="T80" fmla="*/ 218 w 219"/>
              <a:gd name="T81" fmla="*/ 34 h 154"/>
              <a:gd name="T82" fmla="*/ 174 w 219"/>
              <a:gd name="T83" fmla="*/ 0 h 154"/>
              <a:gd name="T84" fmla="*/ 172 w 219"/>
              <a:gd name="T85" fmla="*/ 0 h 154"/>
              <a:gd name="T86" fmla="*/ 171 w 219"/>
              <a:gd name="T87" fmla="*/ 2 h 154"/>
              <a:gd name="T88" fmla="*/ 179 w 219"/>
              <a:gd name="T89" fmla="*/ 21 h 154"/>
              <a:gd name="T90" fmla="*/ 97 w 219"/>
              <a:gd name="T91" fmla="*/ 69 h 154"/>
              <a:gd name="T92" fmla="*/ 40 w 219"/>
              <a:gd name="T93" fmla="*/ 103 h 154"/>
              <a:gd name="T94" fmla="*/ 47 w 219"/>
              <a:gd name="T95" fmla="*/ 85 h 154"/>
              <a:gd name="T96" fmla="*/ 47 w 219"/>
              <a:gd name="T97" fmla="*/ 83 h 154"/>
              <a:gd name="T98" fmla="*/ 46 w 219"/>
              <a:gd name="T99" fmla="*/ 82 h 154"/>
              <a:gd name="T100" fmla="*/ 45 w 219"/>
              <a:gd name="T101" fmla="*/ 83 h 154"/>
              <a:gd name="T102" fmla="*/ 0 w 219"/>
              <a:gd name="T103" fmla="*/ 117 h 154"/>
              <a:gd name="T104" fmla="*/ 0 w 219"/>
              <a:gd name="T105" fmla="*/ 118 h 154"/>
              <a:gd name="T106" fmla="*/ 0 w 219"/>
              <a:gd name="T107" fmla="*/ 119 h 154"/>
              <a:gd name="T108" fmla="*/ 45 w 219"/>
              <a:gd name="T109" fmla="*/ 153 h 154"/>
              <a:gd name="T110" fmla="*/ 47 w 219"/>
              <a:gd name="T111" fmla="*/ 153 h 154"/>
              <a:gd name="T112" fmla="*/ 47 w 219"/>
              <a:gd name="T113" fmla="*/ 151 h 154"/>
              <a:gd name="T114" fmla="*/ 40 w 219"/>
              <a:gd name="T115" fmla="*/ 133 h 154"/>
              <a:gd name="T116" fmla="*/ 121 w 219"/>
              <a:gd name="T117" fmla="*/ 86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9" h="154">
                <a:moveTo>
                  <a:pt x="218" y="117"/>
                </a:moveTo>
                <a:cubicBezTo>
                  <a:pt x="219" y="117"/>
                  <a:pt x="219" y="117"/>
                  <a:pt x="219" y="118"/>
                </a:cubicBezTo>
                <a:cubicBezTo>
                  <a:pt x="219" y="119"/>
                  <a:pt x="219" y="119"/>
                  <a:pt x="218" y="119"/>
                </a:cubicBezTo>
                <a:cubicBezTo>
                  <a:pt x="174" y="153"/>
                  <a:pt x="174" y="153"/>
                  <a:pt x="174" y="153"/>
                </a:cubicBezTo>
                <a:cubicBezTo>
                  <a:pt x="174" y="154"/>
                  <a:pt x="173" y="154"/>
                  <a:pt x="172" y="153"/>
                </a:cubicBezTo>
                <a:cubicBezTo>
                  <a:pt x="171" y="153"/>
                  <a:pt x="171" y="152"/>
                  <a:pt x="171" y="151"/>
                </a:cubicBezTo>
                <a:cubicBezTo>
                  <a:pt x="179" y="133"/>
                  <a:pt x="179" y="133"/>
                  <a:pt x="179" y="133"/>
                </a:cubicBezTo>
                <a:cubicBezTo>
                  <a:pt x="145" y="131"/>
                  <a:pt x="126" y="119"/>
                  <a:pt x="113" y="106"/>
                </a:cubicBezTo>
                <a:cubicBezTo>
                  <a:pt x="118" y="100"/>
                  <a:pt x="122" y="94"/>
                  <a:pt x="126" y="89"/>
                </a:cubicBezTo>
                <a:cubicBezTo>
                  <a:pt x="128" y="86"/>
                  <a:pt x="130" y="84"/>
                  <a:pt x="131" y="82"/>
                </a:cubicBezTo>
                <a:cubicBezTo>
                  <a:pt x="141" y="93"/>
                  <a:pt x="154" y="102"/>
                  <a:pt x="179" y="103"/>
                </a:cubicBezTo>
                <a:cubicBezTo>
                  <a:pt x="171" y="85"/>
                  <a:pt x="171" y="85"/>
                  <a:pt x="171" y="85"/>
                </a:cubicBezTo>
                <a:cubicBezTo>
                  <a:pt x="171" y="84"/>
                  <a:pt x="171" y="83"/>
                  <a:pt x="172" y="83"/>
                </a:cubicBezTo>
                <a:cubicBezTo>
                  <a:pt x="172" y="82"/>
                  <a:pt x="173" y="82"/>
                  <a:pt x="173" y="82"/>
                </a:cubicBezTo>
                <a:cubicBezTo>
                  <a:pt x="173" y="82"/>
                  <a:pt x="174" y="82"/>
                  <a:pt x="174" y="83"/>
                </a:cubicBezTo>
                <a:lnTo>
                  <a:pt x="218" y="117"/>
                </a:lnTo>
                <a:close/>
                <a:moveTo>
                  <a:pt x="45" y="71"/>
                </a:moveTo>
                <a:cubicBezTo>
                  <a:pt x="45" y="71"/>
                  <a:pt x="45" y="71"/>
                  <a:pt x="46" y="71"/>
                </a:cubicBezTo>
                <a:cubicBezTo>
                  <a:pt x="46" y="71"/>
                  <a:pt x="46" y="71"/>
                  <a:pt x="47" y="71"/>
                </a:cubicBezTo>
                <a:cubicBezTo>
                  <a:pt x="47" y="70"/>
                  <a:pt x="48" y="69"/>
                  <a:pt x="47" y="69"/>
                </a:cubicBezTo>
                <a:cubicBezTo>
                  <a:pt x="40" y="50"/>
                  <a:pt x="40" y="50"/>
                  <a:pt x="40" y="50"/>
                </a:cubicBezTo>
                <a:cubicBezTo>
                  <a:pt x="65" y="52"/>
                  <a:pt x="77" y="61"/>
                  <a:pt x="87" y="72"/>
                </a:cubicBezTo>
                <a:cubicBezTo>
                  <a:pt x="89" y="70"/>
                  <a:pt x="91" y="68"/>
                  <a:pt x="93" y="65"/>
                </a:cubicBezTo>
                <a:cubicBezTo>
                  <a:pt x="96" y="60"/>
                  <a:pt x="101" y="54"/>
                  <a:pt x="106" y="49"/>
                </a:cubicBezTo>
                <a:cubicBezTo>
                  <a:pt x="92" y="35"/>
                  <a:pt x="73" y="23"/>
                  <a:pt x="40" y="21"/>
                </a:cubicBezTo>
                <a:cubicBezTo>
                  <a:pt x="47" y="2"/>
                  <a:pt x="47" y="2"/>
                  <a:pt x="47" y="2"/>
                </a:cubicBezTo>
                <a:cubicBezTo>
                  <a:pt x="48" y="1"/>
                  <a:pt x="47" y="1"/>
                  <a:pt x="47" y="0"/>
                </a:cubicBezTo>
                <a:cubicBezTo>
                  <a:pt x="46" y="0"/>
                  <a:pt x="45" y="0"/>
                  <a:pt x="45" y="0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5"/>
                  <a:pt x="0" y="35"/>
                </a:cubicBezTo>
                <a:cubicBezTo>
                  <a:pt x="0" y="36"/>
                  <a:pt x="0" y="36"/>
                  <a:pt x="0" y="37"/>
                </a:cubicBezTo>
                <a:lnTo>
                  <a:pt x="45" y="71"/>
                </a:lnTo>
                <a:close/>
                <a:moveTo>
                  <a:pt x="121" y="86"/>
                </a:moveTo>
                <a:cubicBezTo>
                  <a:pt x="134" y="67"/>
                  <a:pt x="145" y="53"/>
                  <a:pt x="179" y="50"/>
                </a:cubicBezTo>
                <a:cubicBezTo>
                  <a:pt x="171" y="69"/>
                  <a:pt x="171" y="69"/>
                  <a:pt x="171" y="69"/>
                </a:cubicBezTo>
                <a:cubicBezTo>
                  <a:pt x="171" y="69"/>
                  <a:pt x="171" y="70"/>
                  <a:pt x="172" y="71"/>
                </a:cubicBezTo>
                <a:cubicBezTo>
                  <a:pt x="172" y="71"/>
                  <a:pt x="173" y="71"/>
                  <a:pt x="173" y="71"/>
                </a:cubicBezTo>
                <a:cubicBezTo>
                  <a:pt x="173" y="71"/>
                  <a:pt x="174" y="71"/>
                  <a:pt x="174" y="71"/>
                </a:cubicBezTo>
                <a:cubicBezTo>
                  <a:pt x="218" y="37"/>
                  <a:pt x="218" y="37"/>
                  <a:pt x="218" y="37"/>
                </a:cubicBezTo>
                <a:cubicBezTo>
                  <a:pt x="219" y="36"/>
                  <a:pt x="219" y="36"/>
                  <a:pt x="219" y="35"/>
                </a:cubicBezTo>
                <a:cubicBezTo>
                  <a:pt x="219" y="35"/>
                  <a:pt x="219" y="34"/>
                  <a:pt x="218" y="34"/>
                </a:cubicBezTo>
                <a:cubicBezTo>
                  <a:pt x="174" y="0"/>
                  <a:pt x="174" y="0"/>
                  <a:pt x="174" y="0"/>
                </a:cubicBezTo>
                <a:cubicBezTo>
                  <a:pt x="174" y="0"/>
                  <a:pt x="173" y="0"/>
                  <a:pt x="172" y="0"/>
                </a:cubicBezTo>
                <a:cubicBezTo>
                  <a:pt x="171" y="1"/>
                  <a:pt x="171" y="1"/>
                  <a:pt x="171" y="2"/>
                </a:cubicBezTo>
                <a:cubicBezTo>
                  <a:pt x="179" y="21"/>
                  <a:pt x="179" y="21"/>
                  <a:pt x="179" y="21"/>
                </a:cubicBezTo>
                <a:cubicBezTo>
                  <a:pt x="130" y="23"/>
                  <a:pt x="112" y="48"/>
                  <a:pt x="97" y="69"/>
                </a:cubicBezTo>
                <a:cubicBezTo>
                  <a:pt x="84" y="87"/>
                  <a:pt x="74" y="101"/>
                  <a:pt x="40" y="103"/>
                </a:cubicBezTo>
                <a:cubicBezTo>
                  <a:pt x="47" y="85"/>
                  <a:pt x="47" y="85"/>
                  <a:pt x="47" y="85"/>
                </a:cubicBezTo>
                <a:cubicBezTo>
                  <a:pt x="48" y="84"/>
                  <a:pt x="47" y="83"/>
                  <a:pt x="47" y="83"/>
                </a:cubicBezTo>
                <a:cubicBezTo>
                  <a:pt x="46" y="82"/>
                  <a:pt x="46" y="82"/>
                  <a:pt x="46" y="82"/>
                </a:cubicBezTo>
                <a:cubicBezTo>
                  <a:pt x="45" y="82"/>
                  <a:pt x="45" y="82"/>
                  <a:pt x="45" y="83"/>
                </a:cubicBezTo>
                <a:cubicBezTo>
                  <a:pt x="0" y="117"/>
                  <a:pt x="0" y="117"/>
                  <a:pt x="0" y="117"/>
                </a:cubicBezTo>
                <a:cubicBezTo>
                  <a:pt x="0" y="117"/>
                  <a:pt x="0" y="117"/>
                  <a:pt x="0" y="118"/>
                </a:cubicBezTo>
                <a:cubicBezTo>
                  <a:pt x="0" y="119"/>
                  <a:pt x="0" y="119"/>
                  <a:pt x="0" y="119"/>
                </a:cubicBezTo>
                <a:cubicBezTo>
                  <a:pt x="45" y="153"/>
                  <a:pt x="45" y="153"/>
                  <a:pt x="45" y="153"/>
                </a:cubicBezTo>
                <a:cubicBezTo>
                  <a:pt x="45" y="154"/>
                  <a:pt x="46" y="154"/>
                  <a:pt x="47" y="153"/>
                </a:cubicBezTo>
                <a:cubicBezTo>
                  <a:pt x="47" y="153"/>
                  <a:pt x="48" y="152"/>
                  <a:pt x="47" y="151"/>
                </a:cubicBezTo>
                <a:cubicBezTo>
                  <a:pt x="40" y="133"/>
                  <a:pt x="40" y="133"/>
                  <a:pt x="40" y="133"/>
                </a:cubicBezTo>
                <a:cubicBezTo>
                  <a:pt x="89" y="131"/>
                  <a:pt x="107" y="106"/>
                  <a:pt x="121" y="86"/>
                </a:cubicBez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59" name="Content Placeholder 2"/>
          <p:cNvSpPr txBox="1">
            <a:spLocks/>
          </p:cNvSpPr>
          <p:nvPr/>
        </p:nvSpPr>
        <p:spPr>
          <a:xfrm>
            <a:off x="1624091" y="4478669"/>
            <a:ext cx="1836438" cy="938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Заключение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концессионного соглашения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в соответствии с долгосрочными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параметров регулирования деятельности концессионера</a:t>
            </a:r>
          </a:p>
          <a:p>
            <a:r>
              <a:rPr lang="id-ID" sz="950" dirty="0" smtClean="0">
                <a:solidFill>
                  <a:schemeClr val="bg1">
                    <a:lumMod val="6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  <a:endParaRPr lang="en-US" sz="950" b="1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grpSp>
        <p:nvGrpSpPr>
          <p:cNvPr id="60" name="Group 33"/>
          <p:cNvGrpSpPr/>
          <p:nvPr/>
        </p:nvGrpSpPr>
        <p:grpSpPr>
          <a:xfrm>
            <a:off x="1616122" y="1085567"/>
            <a:ext cx="2951014" cy="938667"/>
            <a:chOff x="1484639" y="3881048"/>
            <a:chExt cx="2951014" cy="938667"/>
          </a:xfrm>
        </p:grpSpPr>
        <p:cxnSp>
          <p:nvCxnSpPr>
            <p:cNvPr id="61" name="Straight Connector 74"/>
            <p:cNvCxnSpPr/>
            <p:nvPr/>
          </p:nvCxnSpPr>
          <p:spPr>
            <a:xfrm flipH="1">
              <a:off x="3715653" y="4355641"/>
              <a:ext cx="720000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Rounded Rectangle 88"/>
            <p:cNvSpPr/>
            <p:nvPr/>
          </p:nvSpPr>
          <p:spPr>
            <a:xfrm>
              <a:off x="1484639" y="3881048"/>
              <a:ext cx="2239100" cy="938667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71" name="Freeform 5"/>
          <p:cNvSpPr>
            <a:spLocks noEditPoints="1"/>
          </p:cNvSpPr>
          <p:nvPr/>
        </p:nvSpPr>
        <p:spPr bwMode="auto">
          <a:xfrm>
            <a:off x="3338912" y="1465738"/>
            <a:ext cx="438840" cy="267804"/>
          </a:xfrm>
          <a:custGeom>
            <a:avLst/>
            <a:gdLst>
              <a:gd name="T0" fmla="*/ 218 w 219"/>
              <a:gd name="T1" fmla="*/ 117 h 154"/>
              <a:gd name="T2" fmla="*/ 219 w 219"/>
              <a:gd name="T3" fmla="*/ 118 h 154"/>
              <a:gd name="T4" fmla="*/ 218 w 219"/>
              <a:gd name="T5" fmla="*/ 119 h 154"/>
              <a:gd name="T6" fmla="*/ 174 w 219"/>
              <a:gd name="T7" fmla="*/ 153 h 154"/>
              <a:gd name="T8" fmla="*/ 172 w 219"/>
              <a:gd name="T9" fmla="*/ 153 h 154"/>
              <a:gd name="T10" fmla="*/ 171 w 219"/>
              <a:gd name="T11" fmla="*/ 151 h 154"/>
              <a:gd name="T12" fmla="*/ 179 w 219"/>
              <a:gd name="T13" fmla="*/ 133 h 154"/>
              <a:gd name="T14" fmla="*/ 113 w 219"/>
              <a:gd name="T15" fmla="*/ 106 h 154"/>
              <a:gd name="T16" fmla="*/ 126 w 219"/>
              <a:gd name="T17" fmla="*/ 89 h 154"/>
              <a:gd name="T18" fmla="*/ 131 w 219"/>
              <a:gd name="T19" fmla="*/ 82 h 154"/>
              <a:gd name="T20" fmla="*/ 179 w 219"/>
              <a:gd name="T21" fmla="*/ 103 h 154"/>
              <a:gd name="T22" fmla="*/ 171 w 219"/>
              <a:gd name="T23" fmla="*/ 85 h 154"/>
              <a:gd name="T24" fmla="*/ 172 w 219"/>
              <a:gd name="T25" fmla="*/ 83 h 154"/>
              <a:gd name="T26" fmla="*/ 173 w 219"/>
              <a:gd name="T27" fmla="*/ 82 h 154"/>
              <a:gd name="T28" fmla="*/ 174 w 219"/>
              <a:gd name="T29" fmla="*/ 83 h 154"/>
              <a:gd name="T30" fmla="*/ 218 w 219"/>
              <a:gd name="T31" fmla="*/ 117 h 154"/>
              <a:gd name="T32" fmla="*/ 45 w 219"/>
              <a:gd name="T33" fmla="*/ 71 h 154"/>
              <a:gd name="T34" fmla="*/ 46 w 219"/>
              <a:gd name="T35" fmla="*/ 71 h 154"/>
              <a:gd name="T36" fmla="*/ 47 w 219"/>
              <a:gd name="T37" fmla="*/ 71 h 154"/>
              <a:gd name="T38" fmla="*/ 47 w 219"/>
              <a:gd name="T39" fmla="*/ 69 h 154"/>
              <a:gd name="T40" fmla="*/ 40 w 219"/>
              <a:gd name="T41" fmla="*/ 50 h 154"/>
              <a:gd name="T42" fmla="*/ 87 w 219"/>
              <a:gd name="T43" fmla="*/ 72 h 154"/>
              <a:gd name="T44" fmla="*/ 93 w 219"/>
              <a:gd name="T45" fmla="*/ 65 h 154"/>
              <a:gd name="T46" fmla="*/ 106 w 219"/>
              <a:gd name="T47" fmla="*/ 49 h 154"/>
              <a:gd name="T48" fmla="*/ 40 w 219"/>
              <a:gd name="T49" fmla="*/ 21 h 154"/>
              <a:gd name="T50" fmla="*/ 47 w 219"/>
              <a:gd name="T51" fmla="*/ 2 h 154"/>
              <a:gd name="T52" fmla="*/ 47 w 219"/>
              <a:gd name="T53" fmla="*/ 0 h 154"/>
              <a:gd name="T54" fmla="*/ 45 w 219"/>
              <a:gd name="T55" fmla="*/ 0 h 154"/>
              <a:gd name="T56" fmla="*/ 0 w 219"/>
              <a:gd name="T57" fmla="*/ 34 h 154"/>
              <a:gd name="T58" fmla="*/ 0 w 219"/>
              <a:gd name="T59" fmla="*/ 35 h 154"/>
              <a:gd name="T60" fmla="*/ 0 w 219"/>
              <a:gd name="T61" fmla="*/ 37 h 154"/>
              <a:gd name="T62" fmla="*/ 45 w 219"/>
              <a:gd name="T63" fmla="*/ 71 h 154"/>
              <a:gd name="T64" fmla="*/ 121 w 219"/>
              <a:gd name="T65" fmla="*/ 86 h 154"/>
              <a:gd name="T66" fmla="*/ 179 w 219"/>
              <a:gd name="T67" fmla="*/ 50 h 154"/>
              <a:gd name="T68" fmla="*/ 171 w 219"/>
              <a:gd name="T69" fmla="*/ 69 h 154"/>
              <a:gd name="T70" fmla="*/ 172 w 219"/>
              <a:gd name="T71" fmla="*/ 71 h 154"/>
              <a:gd name="T72" fmla="*/ 173 w 219"/>
              <a:gd name="T73" fmla="*/ 71 h 154"/>
              <a:gd name="T74" fmla="*/ 174 w 219"/>
              <a:gd name="T75" fmla="*/ 71 h 154"/>
              <a:gd name="T76" fmla="*/ 218 w 219"/>
              <a:gd name="T77" fmla="*/ 37 h 154"/>
              <a:gd name="T78" fmla="*/ 219 w 219"/>
              <a:gd name="T79" fmla="*/ 35 h 154"/>
              <a:gd name="T80" fmla="*/ 218 w 219"/>
              <a:gd name="T81" fmla="*/ 34 h 154"/>
              <a:gd name="T82" fmla="*/ 174 w 219"/>
              <a:gd name="T83" fmla="*/ 0 h 154"/>
              <a:gd name="T84" fmla="*/ 172 w 219"/>
              <a:gd name="T85" fmla="*/ 0 h 154"/>
              <a:gd name="T86" fmla="*/ 171 w 219"/>
              <a:gd name="T87" fmla="*/ 2 h 154"/>
              <a:gd name="T88" fmla="*/ 179 w 219"/>
              <a:gd name="T89" fmla="*/ 21 h 154"/>
              <a:gd name="T90" fmla="*/ 97 w 219"/>
              <a:gd name="T91" fmla="*/ 69 h 154"/>
              <a:gd name="T92" fmla="*/ 40 w 219"/>
              <a:gd name="T93" fmla="*/ 103 h 154"/>
              <a:gd name="T94" fmla="*/ 47 w 219"/>
              <a:gd name="T95" fmla="*/ 85 h 154"/>
              <a:gd name="T96" fmla="*/ 47 w 219"/>
              <a:gd name="T97" fmla="*/ 83 h 154"/>
              <a:gd name="T98" fmla="*/ 46 w 219"/>
              <a:gd name="T99" fmla="*/ 82 h 154"/>
              <a:gd name="T100" fmla="*/ 45 w 219"/>
              <a:gd name="T101" fmla="*/ 83 h 154"/>
              <a:gd name="T102" fmla="*/ 0 w 219"/>
              <a:gd name="T103" fmla="*/ 117 h 154"/>
              <a:gd name="T104" fmla="*/ 0 w 219"/>
              <a:gd name="T105" fmla="*/ 118 h 154"/>
              <a:gd name="T106" fmla="*/ 0 w 219"/>
              <a:gd name="T107" fmla="*/ 119 h 154"/>
              <a:gd name="T108" fmla="*/ 45 w 219"/>
              <a:gd name="T109" fmla="*/ 153 h 154"/>
              <a:gd name="T110" fmla="*/ 47 w 219"/>
              <a:gd name="T111" fmla="*/ 153 h 154"/>
              <a:gd name="T112" fmla="*/ 47 w 219"/>
              <a:gd name="T113" fmla="*/ 151 h 154"/>
              <a:gd name="T114" fmla="*/ 40 w 219"/>
              <a:gd name="T115" fmla="*/ 133 h 154"/>
              <a:gd name="T116" fmla="*/ 121 w 219"/>
              <a:gd name="T117" fmla="*/ 86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9" h="154">
                <a:moveTo>
                  <a:pt x="218" y="117"/>
                </a:moveTo>
                <a:cubicBezTo>
                  <a:pt x="219" y="117"/>
                  <a:pt x="219" y="117"/>
                  <a:pt x="219" y="118"/>
                </a:cubicBezTo>
                <a:cubicBezTo>
                  <a:pt x="219" y="119"/>
                  <a:pt x="219" y="119"/>
                  <a:pt x="218" y="119"/>
                </a:cubicBezTo>
                <a:cubicBezTo>
                  <a:pt x="174" y="153"/>
                  <a:pt x="174" y="153"/>
                  <a:pt x="174" y="153"/>
                </a:cubicBezTo>
                <a:cubicBezTo>
                  <a:pt x="174" y="154"/>
                  <a:pt x="173" y="154"/>
                  <a:pt x="172" y="153"/>
                </a:cubicBezTo>
                <a:cubicBezTo>
                  <a:pt x="171" y="153"/>
                  <a:pt x="171" y="152"/>
                  <a:pt x="171" y="151"/>
                </a:cubicBezTo>
                <a:cubicBezTo>
                  <a:pt x="179" y="133"/>
                  <a:pt x="179" y="133"/>
                  <a:pt x="179" y="133"/>
                </a:cubicBezTo>
                <a:cubicBezTo>
                  <a:pt x="145" y="131"/>
                  <a:pt x="126" y="119"/>
                  <a:pt x="113" y="106"/>
                </a:cubicBezTo>
                <a:cubicBezTo>
                  <a:pt x="118" y="100"/>
                  <a:pt x="122" y="94"/>
                  <a:pt x="126" y="89"/>
                </a:cubicBezTo>
                <a:cubicBezTo>
                  <a:pt x="128" y="86"/>
                  <a:pt x="130" y="84"/>
                  <a:pt x="131" y="82"/>
                </a:cubicBezTo>
                <a:cubicBezTo>
                  <a:pt x="141" y="93"/>
                  <a:pt x="154" y="102"/>
                  <a:pt x="179" y="103"/>
                </a:cubicBezTo>
                <a:cubicBezTo>
                  <a:pt x="171" y="85"/>
                  <a:pt x="171" y="85"/>
                  <a:pt x="171" y="85"/>
                </a:cubicBezTo>
                <a:cubicBezTo>
                  <a:pt x="171" y="84"/>
                  <a:pt x="171" y="83"/>
                  <a:pt x="172" y="83"/>
                </a:cubicBezTo>
                <a:cubicBezTo>
                  <a:pt x="172" y="82"/>
                  <a:pt x="173" y="82"/>
                  <a:pt x="173" y="82"/>
                </a:cubicBezTo>
                <a:cubicBezTo>
                  <a:pt x="173" y="82"/>
                  <a:pt x="174" y="82"/>
                  <a:pt x="174" y="83"/>
                </a:cubicBezTo>
                <a:lnTo>
                  <a:pt x="218" y="117"/>
                </a:lnTo>
                <a:close/>
                <a:moveTo>
                  <a:pt x="45" y="71"/>
                </a:moveTo>
                <a:cubicBezTo>
                  <a:pt x="45" y="71"/>
                  <a:pt x="45" y="71"/>
                  <a:pt x="46" y="71"/>
                </a:cubicBezTo>
                <a:cubicBezTo>
                  <a:pt x="46" y="71"/>
                  <a:pt x="46" y="71"/>
                  <a:pt x="47" y="71"/>
                </a:cubicBezTo>
                <a:cubicBezTo>
                  <a:pt x="47" y="70"/>
                  <a:pt x="48" y="69"/>
                  <a:pt x="47" y="69"/>
                </a:cubicBezTo>
                <a:cubicBezTo>
                  <a:pt x="40" y="50"/>
                  <a:pt x="40" y="50"/>
                  <a:pt x="40" y="50"/>
                </a:cubicBezTo>
                <a:cubicBezTo>
                  <a:pt x="65" y="52"/>
                  <a:pt x="77" y="61"/>
                  <a:pt x="87" y="72"/>
                </a:cubicBezTo>
                <a:cubicBezTo>
                  <a:pt x="89" y="70"/>
                  <a:pt x="91" y="68"/>
                  <a:pt x="93" y="65"/>
                </a:cubicBezTo>
                <a:cubicBezTo>
                  <a:pt x="96" y="60"/>
                  <a:pt x="101" y="54"/>
                  <a:pt x="106" y="49"/>
                </a:cubicBezTo>
                <a:cubicBezTo>
                  <a:pt x="92" y="35"/>
                  <a:pt x="73" y="23"/>
                  <a:pt x="40" y="21"/>
                </a:cubicBezTo>
                <a:cubicBezTo>
                  <a:pt x="47" y="2"/>
                  <a:pt x="47" y="2"/>
                  <a:pt x="47" y="2"/>
                </a:cubicBezTo>
                <a:cubicBezTo>
                  <a:pt x="48" y="1"/>
                  <a:pt x="47" y="1"/>
                  <a:pt x="47" y="0"/>
                </a:cubicBezTo>
                <a:cubicBezTo>
                  <a:pt x="46" y="0"/>
                  <a:pt x="45" y="0"/>
                  <a:pt x="45" y="0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5"/>
                  <a:pt x="0" y="35"/>
                </a:cubicBezTo>
                <a:cubicBezTo>
                  <a:pt x="0" y="36"/>
                  <a:pt x="0" y="36"/>
                  <a:pt x="0" y="37"/>
                </a:cubicBezTo>
                <a:lnTo>
                  <a:pt x="45" y="71"/>
                </a:lnTo>
                <a:close/>
                <a:moveTo>
                  <a:pt x="121" y="86"/>
                </a:moveTo>
                <a:cubicBezTo>
                  <a:pt x="134" y="67"/>
                  <a:pt x="145" y="53"/>
                  <a:pt x="179" y="50"/>
                </a:cubicBezTo>
                <a:cubicBezTo>
                  <a:pt x="171" y="69"/>
                  <a:pt x="171" y="69"/>
                  <a:pt x="171" y="69"/>
                </a:cubicBezTo>
                <a:cubicBezTo>
                  <a:pt x="171" y="69"/>
                  <a:pt x="171" y="70"/>
                  <a:pt x="172" y="71"/>
                </a:cubicBezTo>
                <a:cubicBezTo>
                  <a:pt x="172" y="71"/>
                  <a:pt x="173" y="71"/>
                  <a:pt x="173" y="71"/>
                </a:cubicBezTo>
                <a:cubicBezTo>
                  <a:pt x="173" y="71"/>
                  <a:pt x="174" y="71"/>
                  <a:pt x="174" y="71"/>
                </a:cubicBezTo>
                <a:cubicBezTo>
                  <a:pt x="218" y="37"/>
                  <a:pt x="218" y="37"/>
                  <a:pt x="218" y="37"/>
                </a:cubicBezTo>
                <a:cubicBezTo>
                  <a:pt x="219" y="36"/>
                  <a:pt x="219" y="36"/>
                  <a:pt x="219" y="35"/>
                </a:cubicBezTo>
                <a:cubicBezTo>
                  <a:pt x="219" y="35"/>
                  <a:pt x="219" y="34"/>
                  <a:pt x="218" y="34"/>
                </a:cubicBezTo>
                <a:cubicBezTo>
                  <a:pt x="174" y="0"/>
                  <a:pt x="174" y="0"/>
                  <a:pt x="174" y="0"/>
                </a:cubicBezTo>
                <a:cubicBezTo>
                  <a:pt x="174" y="0"/>
                  <a:pt x="173" y="0"/>
                  <a:pt x="172" y="0"/>
                </a:cubicBezTo>
                <a:cubicBezTo>
                  <a:pt x="171" y="1"/>
                  <a:pt x="171" y="1"/>
                  <a:pt x="171" y="2"/>
                </a:cubicBezTo>
                <a:cubicBezTo>
                  <a:pt x="179" y="21"/>
                  <a:pt x="179" y="21"/>
                  <a:pt x="179" y="21"/>
                </a:cubicBezTo>
                <a:cubicBezTo>
                  <a:pt x="130" y="23"/>
                  <a:pt x="112" y="48"/>
                  <a:pt x="97" y="69"/>
                </a:cubicBezTo>
                <a:cubicBezTo>
                  <a:pt x="84" y="87"/>
                  <a:pt x="74" y="101"/>
                  <a:pt x="40" y="103"/>
                </a:cubicBezTo>
                <a:cubicBezTo>
                  <a:pt x="47" y="85"/>
                  <a:pt x="47" y="85"/>
                  <a:pt x="47" y="85"/>
                </a:cubicBezTo>
                <a:cubicBezTo>
                  <a:pt x="48" y="84"/>
                  <a:pt x="47" y="83"/>
                  <a:pt x="47" y="83"/>
                </a:cubicBezTo>
                <a:cubicBezTo>
                  <a:pt x="46" y="82"/>
                  <a:pt x="46" y="82"/>
                  <a:pt x="46" y="82"/>
                </a:cubicBezTo>
                <a:cubicBezTo>
                  <a:pt x="45" y="82"/>
                  <a:pt x="45" y="82"/>
                  <a:pt x="45" y="83"/>
                </a:cubicBezTo>
                <a:cubicBezTo>
                  <a:pt x="0" y="117"/>
                  <a:pt x="0" y="117"/>
                  <a:pt x="0" y="117"/>
                </a:cubicBezTo>
                <a:cubicBezTo>
                  <a:pt x="0" y="117"/>
                  <a:pt x="0" y="117"/>
                  <a:pt x="0" y="118"/>
                </a:cubicBezTo>
                <a:cubicBezTo>
                  <a:pt x="0" y="119"/>
                  <a:pt x="0" y="119"/>
                  <a:pt x="0" y="119"/>
                </a:cubicBezTo>
                <a:cubicBezTo>
                  <a:pt x="45" y="153"/>
                  <a:pt x="45" y="153"/>
                  <a:pt x="45" y="153"/>
                </a:cubicBezTo>
                <a:cubicBezTo>
                  <a:pt x="45" y="154"/>
                  <a:pt x="46" y="154"/>
                  <a:pt x="47" y="153"/>
                </a:cubicBezTo>
                <a:cubicBezTo>
                  <a:pt x="47" y="153"/>
                  <a:pt x="48" y="152"/>
                  <a:pt x="47" y="151"/>
                </a:cubicBezTo>
                <a:cubicBezTo>
                  <a:pt x="40" y="133"/>
                  <a:pt x="40" y="133"/>
                  <a:pt x="40" y="133"/>
                </a:cubicBezTo>
                <a:cubicBezTo>
                  <a:pt x="89" y="131"/>
                  <a:pt x="107" y="106"/>
                  <a:pt x="121" y="86"/>
                </a:cubicBez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72" name="Content Placeholder 2"/>
          <p:cNvSpPr txBox="1">
            <a:spLocks/>
          </p:cNvSpPr>
          <p:nvPr/>
        </p:nvSpPr>
        <p:spPr>
          <a:xfrm>
            <a:off x="1634710" y="1145121"/>
            <a:ext cx="1775589" cy="938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95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Актуализация схемы теплоснабжения МО</a:t>
            </a:r>
          </a:p>
          <a:p>
            <a:pPr algn="l"/>
            <a:r>
              <a:rPr lang="ru-RU" sz="95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Актуализация плана комплексного развития МО  </a:t>
            </a:r>
            <a:endParaRPr lang="en-US" sz="95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grpSp>
        <p:nvGrpSpPr>
          <p:cNvPr id="73" name="Group 89"/>
          <p:cNvGrpSpPr/>
          <p:nvPr/>
        </p:nvGrpSpPr>
        <p:grpSpPr>
          <a:xfrm>
            <a:off x="7547536" y="4460764"/>
            <a:ext cx="2959100" cy="938667"/>
            <a:chOff x="7772400" y="3881048"/>
            <a:chExt cx="2959100" cy="938667"/>
          </a:xfrm>
        </p:grpSpPr>
        <p:cxnSp>
          <p:nvCxnSpPr>
            <p:cNvPr id="83" name="Straight Connector 76"/>
            <p:cNvCxnSpPr/>
            <p:nvPr/>
          </p:nvCxnSpPr>
          <p:spPr>
            <a:xfrm flipH="1">
              <a:off x="7772400" y="4359947"/>
              <a:ext cx="720000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none" w="lg" len="lg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Rounded Rectangle 86"/>
            <p:cNvSpPr/>
            <p:nvPr/>
          </p:nvSpPr>
          <p:spPr>
            <a:xfrm>
              <a:off x="8492400" y="3881048"/>
              <a:ext cx="2239100" cy="938667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93" name="Freeform 43"/>
          <p:cNvSpPr>
            <a:spLocks noEditPoints="1"/>
          </p:cNvSpPr>
          <p:nvPr/>
        </p:nvSpPr>
        <p:spPr bwMode="auto">
          <a:xfrm>
            <a:off x="8371859" y="4796813"/>
            <a:ext cx="487680" cy="265123"/>
          </a:xfrm>
          <a:custGeom>
            <a:avLst/>
            <a:gdLst>
              <a:gd name="T0" fmla="*/ 211 w 260"/>
              <a:gd name="T1" fmla="*/ 65 h 162"/>
              <a:gd name="T2" fmla="*/ 146 w 260"/>
              <a:gd name="T3" fmla="*/ 0 h 162"/>
              <a:gd name="T4" fmla="*/ 90 w 260"/>
              <a:gd name="T5" fmla="*/ 33 h 162"/>
              <a:gd name="T6" fmla="*/ 81 w 260"/>
              <a:gd name="T7" fmla="*/ 32 h 162"/>
              <a:gd name="T8" fmla="*/ 35 w 260"/>
              <a:gd name="T9" fmla="*/ 67 h 162"/>
              <a:gd name="T10" fmla="*/ 0 w 260"/>
              <a:gd name="T11" fmla="*/ 114 h 162"/>
              <a:gd name="T12" fmla="*/ 49 w 260"/>
              <a:gd name="T13" fmla="*/ 162 h 162"/>
              <a:gd name="T14" fmla="*/ 211 w 260"/>
              <a:gd name="T15" fmla="*/ 162 h 162"/>
              <a:gd name="T16" fmla="*/ 260 w 260"/>
              <a:gd name="T17" fmla="*/ 114 h 162"/>
              <a:gd name="T18" fmla="*/ 211 w 260"/>
              <a:gd name="T19" fmla="*/ 65 h 162"/>
              <a:gd name="T20" fmla="*/ 130 w 260"/>
              <a:gd name="T21" fmla="*/ 146 h 162"/>
              <a:gd name="T22" fmla="*/ 81 w 260"/>
              <a:gd name="T23" fmla="*/ 81 h 162"/>
              <a:gd name="T24" fmla="*/ 114 w 260"/>
              <a:gd name="T25" fmla="*/ 81 h 162"/>
              <a:gd name="T26" fmla="*/ 114 w 260"/>
              <a:gd name="T27" fmla="*/ 32 h 162"/>
              <a:gd name="T28" fmla="*/ 146 w 260"/>
              <a:gd name="T29" fmla="*/ 32 h 162"/>
              <a:gd name="T30" fmla="*/ 146 w 260"/>
              <a:gd name="T31" fmla="*/ 81 h 162"/>
              <a:gd name="T32" fmla="*/ 179 w 260"/>
              <a:gd name="T33" fmla="*/ 81 h 162"/>
              <a:gd name="T34" fmla="*/ 130 w 260"/>
              <a:gd name="T35" fmla="*/ 146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0" h="162">
                <a:moveTo>
                  <a:pt x="211" y="65"/>
                </a:moveTo>
                <a:cubicBezTo>
                  <a:pt x="211" y="29"/>
                  <a:pt x="182" y="0"/>
                  <a:pt x="146" y="0"/>
                </a:cubicBezTo>
                <a:cubicBezTo>
                  <a:pt x="122" y="0"/>
                  <a:pt x="101" y="13"/>
                  <a:pt x="90" y="33"/>
                </a:cubicBezTo>
                <a:cubicBezTo>
                  <a:pt x="87" y="33"/>
                  <a:pt x="84" y="32"/>
                  <a:pt x="81" y="32"/>
                </a:cubicBezTo>
                <a:cubicBezTo>
                  <a:pt x="59" y="32"/>
                  <a:pt x="41" y="47"/>
                  <a:pt x="35" y="67"/>
                </a:cubicBezTo>
                <a:cubicBezTo>
                  <a:pt x="15" y="73"/>
                  <a:pt x="0" y="92"/>
                  <a:pt x="0" y="114"/>
                </a:cubicBezTo>
                <a:cubicBezTo>
                  <a:pt x="0" y="140"/>
                  <a:pt x="22" y="162"/>
                  <a:pt x="49" y="162"/>
                </a:cubicBezTo>
                <a:cubicBezTo>
                  <a:pt x="211" y="162"/>
                  <a:pt x="211" y="162"/>
                  <a:pt x="211" y="162"/>
                </a:cubicBezTo>
                <a:cubicBezTo>
                  <a:pt x="238" y="162"/>
                  <a:pt x="260" y="140"/>
                  <a:pt x="260" y="114"/>
                </a:cubicBezTo>
                <a:cubicBezTo>
                  <a:pt x="260" y="87"/>
                  <a:pt x="238" y="65"/>
                  <a:pt x="211" y="65"/>
                </a:cubicBezTo>
                <a:moveTo>
                  <a:pt x="130" y="146"/>
                </a:moveTo>
                <a:cubicBezTo>
                  <a:pt x="81" y="81"/>
                  <a:pt x="81" y="81"/>
                  <a:pt x="81" y="81"/>
                </a:cubicBezTo>
                <a:cubicBezTo>
                  <a:pt x="114" y="81"/>
                  <a:pt x="114" y="81"/>
                  <a:pt x="114" y="81"/>
                </a:cubicBezTo>
                <a:cubicBezTo>
                  <a:pt x="114" y="32"/>
                  <a:pt x="114" y="32"/>
                  <a:pt x="114" y="32"/>
                </a:cubicBezTo>
                <a:cubicBezTo>
                  <a:pt x="146" y="32"/>
                  <a:pt x="146" y="32"/>
                  <a:pt x="146" y="32"/>
                </a:cubicBezTo>
                <a:cubicBezTo>
                  <a:pt x="146" y="81"/>
                  <a:pt x="146" y="81"/>
                  <a:pt x="146" y="81"/>
                </a:cubicBezTo>
                <a:cubicBezTo>
                  <a:pt x="179" y="81"/>
                  <a:pt x="179" y="81"/>
                  <a:pt x="179" y="81"/>
                </a:cubicBezTo>
                <a:lnTo>
                  <a:pt x="130" y="146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94" name="Content Placeholder 2"/>
          <p:cNvSpPr txBox="1">
            <a:spLocks/>
          </p:cNvSpPr>
          <p:nvPr/>
        </p:nvSpPr>
        <p:spPr>
          <a:xfrm>
            <a:off x="8568208" y="4476380"/>
            <a:ext cx="1969376" cy="938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Концессионное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соглашение подписано 15.09.2016г. Долгосрочные параметры регулирования деятельности концессионера учтены</a:t>
            </a:r>
          </a:p>
          <a:p>
            <a:pPr algn="l"/>
            <a:r>
              <a:rPr lang="id-ID" sz="950" dirty="0" smtClean="0">
                <a:solidFill>
                  <a:schemeClr val="bg1">
                    <a:lumMod val="6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  <a:endParaRPr lang="en-US" sz="950" b="1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grpSp>
        <p:nvGrpSpPr>
          <p:cNvPr id="95" name="Group 89"/>
          <p:cNvGrpSpPr/>
          <p:nvPr/>
        </p:nvGrpSpPr>
        <p:grpSpPr>
          <a:xfrm>
            <a:off x="7560983" y="2201668"/>
            <a:ext cx="2959100" cy="938667"/>
            <a:chOff x="7772400" y="3881048"/>
            <a:chExt cx="2959100" cy="938667"/>
          </a:xfrm>
        </p:grpSpPr>
        <p:cxnSp>
          <p:nvCxnSpPr>
            <p:cNvPr id="96" name="Straight Connector 76"/>
            <p:cNvCxnSpPr/>
            <p:nvPr/>
          </p:nvCxnSpPr>
          <p:spPr>
            <a:xfrm flipH="1">
              <a:off x="7772400" y="4359947"/>
              <a:ext cx="720000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none" w="lg" len="lg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Rounded Rectangle 86"/>
            <p:cNvSpPr/>
            <p:nvPr/>
          </p:nvSpPr>
          <p:spPr>
            <a:xfrm>
              <a:off x="8492400" y="3881048"/>
              <a:ext cx="2239100" cy="938667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99" name="Content Placeholder 2"/>
          <p:cNvSpPr txBox="1">
            <a:spLocks/>
          </p:cNvSpPr>
          <p:nvPr/>
        </p:nvSpPr>
        <p:spPr>
          <a:xfrm>
            <a:off x="8463369" y="2230731"/>
            <a:ext cx="2060768" cy="938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Права собственности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зарегистрированы. 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Свидетельства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о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 государственной           регистрации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прав получены</a:t>
            </a:r>
          </a:p>
          <a:p>
            <a:endParaRPr lang="en-US" sz="950" b="1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04" name="Freeform 43"/>
          <p:cNvSpPr>
            <a:spLocks noEditPoints="1"/>
          </p:cNvSpPr>
          <p:nvPr/>
        </p:nvSpPr>
        <p:spPr bwMode="auto">
          <a:xfrm>
            <a:off x="8398753" y="2483929"/>
            <a:ext cx="487680" cy="265123"/>
          </a:xfrm>
          <a:custGeom>
            <a:avLst/>
            <a:gdLst>
              <a:gd name="T0" fmla="*/ 211 w 260"/>
              <a:gd name="T1" fmla="*/ 65 h 162"/>
              <a:gd name="T2" fmla="*/ 146 w 260"/>
              <a:gd name="T3" fmla="*/ 0 h 162"/>
              <a:gd name="T4" fmla="*/ 90 w 260"/>
              <a:gd name="T5" fmla="*/ 33 h 162"/>
              <a:gd name="T6" fmla="*/ 81 w 260"/>
              <a:gd name="T7" fmla="*/ 32 h 162"/>
              <a:gd name="T8" fmla="*/ 35 w 260"/>
              <a:gd name="T9" fmla="*/ 67 h 162"/>
              <a:gd name="T10" fmla="*/ 0 w 260"/>
              <a:gd name="T11" fmla="*/ 114 h 162"/>
              <a:gd name="T12" fmla="*/ 49 w 260"/>
              <a:gd name="T13" fmla="*/ 162 h 162"/>
              <a:gd name="T14" fmla="*/ 211 w 260"/>
              <a:gd name="T15" fmla="*/ 162 h 162"/>
              <a:gd name="T16" fmla="*/ 260 w 260"/>
              <a:gd name="T17" fmla="*/ 114 h 162"/>
              <a:gd name="T18" fmla="*/ 211 w 260"/>
              <a:gd name="T19" fmla="*/ 65 h 162"/>
              <a:gd name="T20" fmla="*/ 130 w 260"/>
              <a:gd name="T21" fmla="*/ 146 h 162"/>
              <a:gd name="T22" fmla="*/ 81 w 260"/>
              <a:gd name="T23" fmla="*/ 81 h 162"/>
              <a:gd name="T24" fmla="*/ 114 w 260"/>
              <a:gd name="T25" fmla="*/ 81 h 162"/>
              <a:gd name="T26" fmla="*/ 114 w 260"/>
              <a:gd name="T27" fmla="*/ 32 h 162"/>
              <a:gd name="T28" fmla="*/ 146 w 260"/>
              <a:gd name="T29" fmla="*/ 32 h 162"/>
              <a:gd name="T30" fmla="*/ 146 w 260"/>
              <a:gd name="T31" fmla="*/ 81 h 162"/>
              <a:gd name="T32" fmla="*/ 179 w 260"/>
              <a:gd name="T33" fmla="*/ 81 h 162"/>
              <a:gd name="T34" fmla="*/ 130 w 260"/>
              <a:gd name="T35" fmla="*/ 146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0" h="162">
                <a:moveTo>
                  <a:pt x="211" y="65"/>
                </a:moveTo>
                <a:cubicBezTo>
                  <a:pt x="211" y="29"/>
                  <a:pt x="182" y="0"/>
                  <a:pt x="146" y="0"/>
                </a:cubicBezTo>
                <a:cubicBezTo>
                  <a:pt x="122" y="0"/>
                  <a:pt x="101" y="13"/>
                  <a:pt x="90" y="33"/>
                </a:cubicBezTo>
                <a:cubicBezTo>
                  <a:pt x="87" y="33"/>
                  <a:pt x="84" y="32"/>
                  <a:pt x="81" y="32"/>
                </a:cubicBezTo>
                <a:cubicBezTo>
                  <a:pt x="59" y="32"/>
                  <a:pt x="41" y="47"/>
                  <a:pt x="35" y="67"/>
                </a:cubicBezTo>
                <a:cubicBezTo>
                  <a:pt x="15" y="73"/>
                  <a:pt x="0" y="92"/>
                  <a:pt x="0" y="114"/>
                </a:cubicBezTo>
                <a:cubicBezTo>
                  <a:pt x="0" y="140"/>
                  <a:pt x="22" y="162"/>
                  <a:pt x="49" y="162"/>
                </a:cubicBezTo>
                <a:cubicBezTo>
                  <a:pt x="211" y="162"/>
                  <a:pt x="211" y="162"/>
                  <a:pt x="211" y="162"/>
                </a:cubicBezTo>
                <a:cubicBezTo>
                  <a:pt x="238" y="162"/>
                  <a:pt x="260" y="140"/>
                  <a:pt x="260" y="114"/>
                </a:cubicBezTo>
                <a:cubicBezTo>
                  <a:pt x="260" y="87"/>
                  <a:pt x="238" y="65"/>
                  <a:pt x="211" y="65"/>
                </a:cubicBezTo>
                <a:moveTo>
                  <a:pt x="130" y="146"/>
                </a:moveTo>
                <a:cubicBezTo>
                  <a:pt x="81" y="81"/>
                  <a:pt x="81" y="81"/>
                  <a:pt x="81" y="81"/>
                </a:cubicBezTo>
                <a:cubicBezTo>
                  <a:pt x="114" y="81"/>
                  <a:pt x="114" y="81"/>
                  <a:pt x="114" y="81"/>
                </a:cubicBezTo>
                <a:cubicBezTo>
                  <a:pt x="114" y="32"/>
                  <a:pt x="114" y="32"/>
                  <a:pt x="114" y="32"/>
                </a:cubicBezTo>
                <a:cubicBezTo>
                  <a:pt x="146" y="32"/>
                  <a:pt x="146" y="32"/>
                  <a:pt x="146" y="32"/>
                </a:cubicBezTo>
                <a:cubicBezTo>
                  <a:pt x="146" y="81"/>
                  <a:pt x="146" y="81"/>
                  <a:pt x="146" y="81"/>
                </a:cubicBezTo>
                <a:cubicBezTo>
                  <a:pt x="179" y="81"/>
                  <a:pt x="179" y="81"/>
                  <a:pt x="179" y="81"/>
                </a:cubicBezTo>
                <a:lnTo>
                  <a:pt x="130" y="146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grpSp>
        <p:nvGrpSpPr>
          <p:cNvPr id="105" name="Group 33"/>
          <p:cNvGrpSpPr/>
          <p:nvPr/>
        </p:nvGrpSpPr>
        <p:grpSpPr>
          <a:xfrm>
            <a:off x="1607158" y="5527560"/>
            <a:ext cx="2951014" cy="938667"/>
            <a:chOff x="1484639" y="3881048"/>
            <a:chExt cx="2951014" cy="938667"/>
          </a:xfrm>
        </p:grpSpPr>
        <p:cxnSp>
          <p:nvCxnSpPr>
            <p:cNvPr id="106" name="Straight Connector 74"/>
            <p:cNvCxnSpPr/>
            <p:nvPr/>
          </p:nvCxnSpPr>
          <p:spPr>
            <a:xfrm flipH="1">
              <a:off x="3715653" y="4355641"/>
              <a:ext cx="720000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Rounded Rectangle 88"/>
            <p:cNvSpPr/>
            <p:nvPr/>
          </p:nvSpPr>
          <p:spPr>
            <a:xfrm>
              <a:off x="1484639" y="3881048"/>
              <a:ext cx="2239100" cy="938667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108" name="Freeform 5"/>
          <p:cNvSpPr>
            <a:spLocks noEditPoints="1"/>
          </p:cNvSpPr>
          <p:nvPr/>
        </p:nvSpPr>
        <p:spPr bwMode="auto">
          <a:xfrm>
            <a:off x="3329948" y="5907731"/>
            <a:ext cx="438840" cy="267804"/>
          </a:xfrm>
          <a:custGeom>
            <a:avLst/>
            <a:gdLst>
              <a:gd name="T0" fmla="*/ 218 w 219"/>
              <a:gd name="T1" fmla="*/ 117 h 154"/>
              <a:gd name="T2" fmla="*/ 219 w 219"/>
              <a:gd name="T3" fmla="*/ 118 h 154"/>
              <a:gd name="T4" fmla="*/ 218 w 219"/>
              <a:gd name="T5" fmla="*/ 119 h 154"/>
              <a:gd name="T6" fmla="*/ 174 w 219"/>
              <a:gd name="T7" fmla="*/ 153 h 154"/>
              <a:gd name="T8" fmla="*/ 172 w 219"/>
              <a:gd name="T9" fmla="*/ 153 h 154"/>
              <a:gd name="T10" fmla="*/ 171 w 219"/>
              <a:gd name="T11" fmla="*/ 151 h 154"/>
              <a:gd name="T12" fmla="*/ 179 w 219"/>
              <a:gd name="T13" fmla="*/ 133 h 154"/>
              <a:gd name="T14" fmla="*/ 113 w 219"/>
              <a:gd name="T15" fmla="*/ 106 h 154"/>
              <a:gd name="T16" fmla="*/ 126 w 219"/>
              <a:gd name="T17" fmla="*/ 89 h 154"/>
              <a:gd name="T18" fmla="*/ 131 w 219"/>
              <a:gd name="T19" fmla="*/ 82 h 154"/>
              <a:gd name="T20" fmla="*/ 179 w 219"/>
              <a:gd name="T21" fmla="*/ 103 h 154"/>
              <a:gd name="T22" fmla="*/ 171 w 219"/>
              <a:gd name="T23" fmla="*/ 85 h 154"/>
              <a:gd name="T24" fmla="*/ 172 w 219"/>
              <a:gd name="T25" fmla="*/ 83 h 154"/>
              <a:gd name="T26" fmla="*/ 173 w 219"/>
              <a:gd name="T27" fmla="*/ 82 h 154"/>
              <a:gd name="T28" fmla="*/ 174 w 219"/>
              <a:gd name="T29" fmla="*/ 83 h 154"/>
              <a:gd name="T30" fmla="*/ 218 w 219"/>
              <a:gd name="T31" fmla="*/ 117 h 154"/>
              <a:gd name="T32" fmla="*/ 45 w 219"/>
              <a:gd name="T33" fmla="*/ 71 h 154"/>
              <a:gd name="T34" fmla="*/ 46 w 219"/>
              <a:gd name="T35" fmla="*/ 71 h 154"/>
              <a:gd name="T36" fmla="*/ 47 w 219"/>
              <a:gd name="T37" fmla="*/ 71 h 154"/>
              <a:gd name="T38" fmla="*/ 47 w 219"/>
              <a:gd name="T39" fmla="*/ 69 h 154"/>
              <a:gd name="T40" fmla="*/ 40 w 219"/>
              <a:gd name="T41" fmla="*/ 50 h 154"/>
              <a:gd name="T42" fmla="*/ 87 w 219"/>
              <a:gd name="T43" fmla="*/ 72 h 154"/>
              <a:gd name="T44" fmla="*/ 93 w 219"/>
              <a:gd name="T45" fmla="*/ 65 h 154"/>
              <a:gd name="T46" fmla="*/ 106 w 219"/>
              <a:gd name="T47" fmla="*/ 49 h 154"/>
              <a:gd name="T48" fmla="*/ 40 w 219"/>
              <a:gd name="T49" fmla="*/ 21 h 154"/>
              <a:gd name="T50" fmla="*/ 47 w 219"/>
              <a:gd name="T51" fmla="*/ 2 h 154"/>
              <a:gd name="T52" fmla="*/ 47 w 219"/>
              <a:gd name="T53" fmla="*/ 0 h 154"/>
              <a:gd name="T54" fmla="*/ 45 w 219"/>
              <a:gd name="T55" fmla="*/ 0 h 154"/>
              <a:gd name="T56" fmla="*/ 0 w 219"/>
              <a:gd name="T57" fmla="*/ 34 h 154"/>
              <a:gd name="T58" fmla="*/ 0 w 219"/>
              <a:gd name="T59" fmla="*/ 35 h 154"/>
              <a:gd name="T60" fmla="*/ 0 w 219"/>
              <a:gd name="T61" fmla="*/ 37 h 154"/>
              <a:gd name="T62" fmla="*/ 45 w 219"/>
              <a:gd name="T63" fmla="*/ 71 h 154"/>
              <a:gd name="T64" fmla="*/ 121 w 219"/>
              <a:gd name="T65" fmla="*/ 86 h 154"/>
              <a:gd name="T66" fmla="*/ 179 w 219"/>
              <a:gd name="T67" fmla="*/ 50 h 154"/>
              <a:gd name="T68" fmla="*/ 171 w 219"/>
              <a:gd name="T69" fmla="*/ 69 h 154"/>
              <a:gd name="T70" fmla="*/ 172 w 219"/>
              <a:gd name="T71" fmla="*/ 71 h 154"/>
              <a:gd name="T72" fmla="*/ 173 w 219"/>
              <a:gd name="T73" fmla="*/ 71 h 154"/>
              <a:gd name="T74" fmla="*/ 174 w 219"/>
              <a:gd name="T75" fmla="*/ 71 h 154"/>
              <a:gd name="T76" fmla="*/ 218 w 219"/>
              <a:gd name="T77" fmla="*/ 37 h 154"/>
              <a:gd name="T78" fmla="*/ 219 w 219"/>
              <a:gd name="T79" fmla="*/ 35 h 154"/>
              <a:gd name="T80" fmla="*/ 218 w 219"/>
              <a:gd name="T81" fmla="*/ 34 h 154"/>
              <a:gd name="T82" fmla="*/ 174 w 219"/>
              <a:gd name="T83" fmla="*/ 0 h 154"/>
              <a:gd name="T84" fmla="*/ 172 w 219"/>
              <a:gd name="T85" fmla="*/ 0 h 154"/>
              <a:gd name="T86" fmla="*/ 171 w 219"/>
              <a:gd name="T87" fmla="*/ 2 h 154"/>
              <a:gd name="T88" fmla="*/ 179 w 219"/>
              <a:gd name="T89" fmla="*/ 21 h 154"/>
              <a:gd name="T90" fmla="*/ 97 w 219"/>
              <a:gd name="T91" fmla="*/ 69 h 154"/>
              <a:gd name="T92" fmla="*/ 40 w 219"/>
              <a:gd name="T93" fmla="*/ 103 h 154"/>
              <a:gd name="T94" fmla="*/ 47 w 219"/>
              <a:gd name="T95" fmla="*/ 85 h 154"/>
              <a:gd name="T96" fmla="*/ 47 w 219"/>
              <a:gd name="T97" fmla="*/ 83 h 154"/>
              <a:gd name="T98" fmla="*/ 46 w 219"/>
              <a:gd name="T99" fmla="*/ 82 h 154"/>
              <a:gd name="T100" fmla="*/ 45 w 219"/>
              <a:gd name="T101" fmla="*/ 83 h 154"/>
              <a:gd name="T102" fmla="*/ 0 w 219"/>
              <a:gd name="T103" fmla="*/ 117 h 154"/>
              <a:gd name="T104" fmla="*/ 0 w 219"/>
              <a:gd name="T105" fmla="*/ 118 h 154"/>
              <a:gd name="T106" fmla="*/ 0 w 219"/>
              <a:gd name="T107" fmla="*/ 119 h 154"/>
              <a:gd name="T108" fmla="*/ 45 w 219"/>
              <a:gd name="T109" fmla="*/ 153 h 154"/>
              <a:gd name="T110" fmla="*/ 47 w 219"/>
              <a:gd name="T111" fmla="*/ 153 h 154"/>
              <a:gd name="T112" fmla="*/ 47 w 219"/>
              <a:gd name="T113" fmla="*/ 151 h 154"/>
              <a:gd name="T114" fmla="*/ 40 w 219"/>
              <a:gd name="T115" fmla="*/ 133 h 154"/>
              <a:gd name="T116" fmla="*/ 121 w 219"/>
              <a:gd name="T117" fmla="*/ 86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9" h="154">
                <a:moveTo>
                  <a:pt x="218" y="117"/>
                </a:moveTo>
                <a:cubicBezTo>
                  <a:pt x="219" y="117"/>
                  <a:pt x="219" y="117"/>
                  <a:pt x="219" y="118"/>
                </a:cubicBezTo>
                <a:cubicBezTo>
                  <a:pt x="219" y="119"/>
                  <a:pt x="219" y="119"/>
                  <a:pt x="218" y="119"/>
                </a:cubicBezTo>
                <a:cubicBezTo>
                  <a:pt x="174" y="153"/>
                  <a:pt x="174" y="153"/>
                  <a:pt x="174" y="153"/>
                </a:cubicBezTo>
                <a:cubicBezTo>
                  <a:pt x="174" y="154"/>
                  <a:pt x="173" y="154"/>
                  <a:pt x="172" y="153"/>
                </a:cubicBezTo>
                <a:cubicBezTo>
                  <a:pt x="171" y="153"/>
                  <a:pt x="171" y="152"/>
                  <a:pt x="171" y="151"/>
                </a:cubicBezTo>
                <a:cubicBezTo>
                  <a:pt x="179" y="133"/>
                  <a:pt x="179" y="133"/>
                  <a:pt x="179" y="133"/>
                </a:cubicBezTo>
                <a:cubicBezTo>
                  <a:pt x="145" y="131"/>
                  <a:pt x="126" y="119"/>
                  <a:pt x="113" y="106"/>
                </a:cubicBezTo>
                <a:cubicBezTo>
                  <a:pt x="118" y="100"/>
                  <a:pt x="122" y="94"/>
                  <a:pt x="126" y="89"/>
                </a:cubicBezTo>
                <a:cubicBezTo>
                  <a:pt x="128" y="86"/>
                  <a:pt x="130" y="84"/>
                  <a:pt x="131" y="82"/>
                </a:cubicBezTo>
                <a:cubicBezTo>
                  <a:pt x="141" y="93"/>
                  <a:pt x="154" y="102"/>
                  <a:pt x="179" y="103"/>
                </a:cubicBezTo>
                <a:cubicBezTo>
                  <a:pt x="171" y="85"/>
                  <a:pt x="171" y="85"/>
                  <a:pt x="171" y="85"/>
                </a:cubicBezTo>
                <a:cubicBezTo>
                  <a:pt x="171" y="84"/>
                  <a:pt x="171" y="83"/>
                  <a:pt x="172" y="83"/>
                </a:cubicBezTo>
                <a:cubicBezTo>
                  <a:pt x="172" y="82"/>
                  <a:pt x="173" y="82"/>
                  <a:pt x="173" y="82"/>
                </a:cubicBezTo>
                <a:cubicBezTo>
                  <a:pt x="173" y="82"/>
                  <a:pt x="174" y="82"/>
                  <a:pt x="174" y="83"/>
                </a:cubicBezTo>
                <a:lnTo>
                  <a:pt x="218" y="117"/>
                </a:lnTo>
                <a:close/>
                <a:moveTo>
                  <a:pt x="45" y="71"/>
                </a:moveTo>
                <a:cubicBezTo>
                  <a:pt x="45" y="71"/>
                  <a:pt x="45" y="71"/>
                  <a:pt x="46" y="71"/>
                </a:cubicBezTo>
                <a:cubicBezTo>
                  <a:pt x="46" y="71"/>
                  <a:pt x="46" y="71"/>
                  <a:pt x="47" y="71"/>
                </a:cubicBezTo>
                <a:cubicBezTo>
                  <a:pt x="47" y="70"/>
                  <a:pt x="48" y="69"/>
                  <a:pt x="47" y="69"/>
                </a:cubicBezTo>
                <a:cubicBezTo>
                  <a:pt x="40" y="50"/>
                  <a:pt x="40" y="50"/>
                  <a:pt x="40" y="50"/>
                </a:cubicBezTo>
                <a:cubicBezTo>
                  <a:pt x="65" y="52"/>
                  <a:pt x="77" y="61"/>
                  <a:pt x="87" y="72"/>
                </a:cubicBezTo>
                <a:cubicBezTo>
                  <a:pt x="89" y="70"/>
                  <a:pt x="91" y="68"/>
                  <a:pt x="93" y="65"/>
                </a:cubicBezTo>
                <a:cubicBezTo>
                  <a:pt x="96" y="60"/>
                  <a:pt x="101" y="54"/>
                  <a:pt x="106" y="49"/>
                </a:cubicBezTo>
                <a:cubicBezTo>
                  <a:pt x="92" y="35"/>
                  <a:pt x="73" y="23"/>
                  <a:pt x="40" y="21"/>
                </a:cubicBezTo>
                <a:cubicBezTo>
                  <a:pt x="47" y="2"/>
                  <a:pt x="47" y="2"/>
                  <a:pt x="47" y="2"/>
                </a:cubicBezTo>
                <a:cubicBezTo>
                  <a:pt x="48" y="1"/>
                  <a:pt x="47" y="1"/>
                  <a:pt x="47" y="0"/>
                </a:cubicBezTo>
                <a:cubicBezTo>
                  <a:pt x="46" y="0"/>
                  <a:pt x="45" y="0"/>
                  <a:pt x="45" y="0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5"/>
                  <a:pt x="0" y="35"/>
                </a:cubicBezTo>
                <a:cubicBezTo>
                  <a:pt x="0" y="36"/>
                  <a:pt x="0" y="36"/>
                  <a:pt x="0" y="37"/>
                </a:cubicBezTo>
                <a:lnTo>
                  <a:pt x="45" y="71"/>
                </a:lnTo>
                <a:close/>
                <a:moveTo>
                  <a:pt x="121" y="86"/>
                </a:moveTo>
                <a:cubicBezTo>
                  <a:pt x="134" y="67"/>
                  <a:pt x="145" y="53"/>
                  <a:pt x="179" y="50"/>
                </a:cubicBezTo>
                <a:cubicBezTo>
                  <a:pt x="171" y="69"/>
                  <a:pt x="171" y="69"/>
                  <a:pt x="171" y="69"/>
                </a:cubicBezTo>
                <a:cubicBezTo>
                  <a:pt x="171" y="69"/>
                  <a:pt x="171" y="70"/>
                  <a:pt x="172" y="71"/>
                </a:cubicBezTo>
                <a:cubicBezTo>
                  <a:pt x="172" y="71"/>
                  <a:pt x="173" y="71"/>
                  <a:pt x="173" y="71"/>
                </a:cubicBezTo>
                <a:cubicBezTo>
                  <a:pt x="173" y="71"/>
                  <a:pt x="174" y="71"/>
                  <a:pt x="174" y="71"/>
                </a:cubicBezTo>
                <a:cubicBezTo>
                  <a:pt x="218" y="37"/>
                  <a:pt x="218" y="37"/>
                  <a:pt x="218" y="37"/>
                </a:cubicBezTo>
                <a:cubicBezTo>
                  <a:pt x="219" y="36"/>
                  <a:pt x="219" y="36"/>
                  <a:pt x="219" y="35"/>
                </a:cubicBezTo>
                <a:cubicBezTo>
                  <a:pt x="219" y="35"/>
                  <a:pt x="219" y="34"/>
                  <a:pt x="218" y="34"/>
                </a:cubicBezTo>
                <a:cubicBezTo>
                  <a:pt x="174" y="0"/>
                  <a:pt x="174" y="0"/>
                  <a:pt x="174" y="0"/>
                </a:cubicBezTo>
                <a:cubicBezTo>
                  <a:pt x="174" y="0"/>
                  <a:pt x="173" y="0"/>
                  <a:pt x="172" y="0"/>
                </a:cubicBezTo>
                <a:cubicBezTo>
                  <a:pt x="171" y="1"/>
                  <a:pt x="171" y="1"/>
                  <a:pt x="171" y="2"/>
                </a:cubicBezTo>
                <a:cubicBezTo>
                  <a:pt x="179" y="21"/>
                  <a:pt x="179" y="21"/>
                  <a:pt x="179" y="21"/>
                </a:cubicBezTo>
                <a:cubicBezTo>
                  <a:pt x="130" y="23"/>
                  <a:pt x="112" y="48"/>
                  <a:pt x="97" y="69"/>
                </a:cubicBezTo>
                <a:cubicBezTo>
                  <a:pt x="84" y="87"/>
                  <a:pt x="74" y="101"/>
                  <a:pt x="40" y="103"/>
                </a:cubicBezTo>
                <a:cubicBezTo>
                  <a:pt x="47" y="85"/>
                  <a:pt x="47" y="85"/>
                  <a:pt x="47" y="85"/>
                </a:cubicBezTo>
                <a:cubicBezTo>
                  <a:pt x="48" y="84"/>
                  <a:pt x="47" y="83"/>
                  <a:pt x="47" y="83"/>
                </a:cubicBezTo>
                <a:cubicBezTo>
                  <a:pt x="46" y="82"/>
                  <a:pt x="46" y="82"/>
                  <a:pt x="46" y="82"/>
                </a:cubicBezTo>
                <a:cubicBezTo>
                  <a:pt x="45" y="82"/>
                  <a:pt x="45" y="82"/>
                  <a:pt x="45" y="83"/>
                </a:cubicBezTo>
                <a:cubicBezTo>
                  <a:pt x="0" y="117"/>
                  <a:pt x="0" y="117"/>
                  <a:pt x="0" y="117"/>
                </a:cubicBezTo>
                <a:cubicBezTo>
                  <a:pt x="0" y="117"/>
                  <a:pt x="0" y="117"/>
                  <a:pt x="0" y="118"/>
                </a:cubicBezTo>
                <a:cubicBezTo>
                  <a:pt x="0" y="119"/>
                  <a:pt x="0" y="119"/>
                  <a:pt x="0" y="119"/>
                </a:cubicBezTo>
                <a:cubicBezTo>
                  <a:pt x="45" y="153"/>
                  <a:pt x="45" y="153"/>
                  <a:pt x="45" y="153"/>
                </a:cubicBezTo>
                <a:cubicBezTo>
                  <a:pt x="45" y="154"/>
                  <a:pt x="46" y="154"/>
                  <a:pt x="47" y="153"/>
                </a:cubicBezTo>
                <a:cubicBezTo>
                  <a:pt x="47" y="153"/>
                  <a:pt x="48" y="152"/>
                  <a:pt x="47" y="151"/>
                </a:cubicBezTo>
                <a:cubicBezTo>
                  <a:pt x="40" y="133"/>
                  <a:pt x="40" y="133"/>
                  <a:pt x="40" y="133"/>
                </a:cubicBezTo>
                <a:cubicBezTo>
                  <a:pt x="89" y="131"/>
                  <a:pt x="107" y="106"/>
                  <a:pt x="121" y="86"/>
                </a:cubicBez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109" name="Content Placeholder 2"/>
          <p:cNvSpPr txBox="1">
            <a:spLocks/>
          </p:cNvSpPr>
          <p:nvPr/>
        </p:nvSpPr>
        <p:spPr>
          <a:xfrm>
            <a:off x="1642021" y="5692038"/>
            <a:ext cx="1510583" cy="938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Разработка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проектной документации и государственная экспертиза</a:t>
            </a:r>
          </a:p>
        </p:txBody>
      </p:sp>
      <p:grpSp>
        <p:nvGrpSpPr>
          <p:cNvPr id="110" name="Group 89"/>
          <p:cNvGrpSpPr/>
          <p:nvPr/>
        </p:nvGrpSpPr>
        <p:grpSpPr>
          <a:xfrm>
            <a:off x="7552019" y="5527560"/>
            <a:ext cx="2959100" cy="938667"/>
            <a:chOff x="7772400" y="3881048"/>
            <a:chExt cx="2959100" cy="938667"/>
          </a:xfrm>
        </p:grpSpPr>
        <p:cxnSp>
          <p:nvCxnSpPr>
            <p:cNvPr id="111" name="Straight Connector 76"/>
            <p:cNvCxnSpPr/>
            <p:nvPr/>
          </p:nvCxnSpPr>
          <p:spPr>
            <a:xfrm flipH="1">
              <a:off x="7772400" y="4359947"/>
              <a:ext cx="720000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none" w="lg" len="lg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Rounded Rectangle 86"/>
            <p:cNvSpPr/>
            <p:nvPr/>
          </p:nvSpPr>
          <p:spPr>
            <a:xfrm>
              <a:off x="8492400" y="3881048"/>
              <a:ext cx="2239100" cy="938667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113" name="Freeform 43"/>
          <p:cNvSpPr>
            <a:spLocks noEditPoints="1"/>
          </p:cNvSpPr>
          <p:nvPr/>
        </p:nvSpPr>
        <p:spPr bwMode="auto">
          <a:xfrm>
            <a:off x="8376342" y="5863609"/>
            <a:ext cx="487680" cy="265123"/>
          </a:xfrm>
          <a:custGeom>
            <a:avLst/>
            <a:gdLst>
              <a:gd name="T0" fmla="*/ 211 w 260"/>
              <a:gd name="T1" fmla="*/ 65 h 162"/>
              <a:gd name="T2" fmla="*/ 146 w 260"/>
              <a:gd name="T3" fmla="*/ 0 h 162"/>
              <a:gd name="T4" fmla="*/ 90 w 260"/>
              <a:gd name="T5" fmla="*/ 33 h 162"/>
              <a:gd name="T6" fmla="*/ 81 w 260"/>
              <a:gd name="T7" fmla="*/ 32 h 162"/>
              <a:gd name="T8" fmla="*/ 35 w 260"/>
              <a:gd name="T9" fmla="*/ 67 h 162"/>
              <a:gd name="T10" fmla="*/ 0 w 260"/>
              <a:gd name="T11" fmla="*/ 114 h 162"/>
              <a:gd name="T12" fmla="*/ 49 w 260"/>
              <a:gd name="T13" fmla="*/ 162 h 162"/>
              <a:gd name="T14" fmla="*/ 211 w 260"/>
              <a:gd name="T15" fmla="*/ 162 h 162"/>
              <a:gd name="T16" fmla="*/ 260 w 260"/>
              <a:gd name="T17" fmla="*/ 114 h 162"/>
              <a:gd name="T18" fmla="*/ 211 w 260"/>
              <a:gd name="T19" fmla="*/ 65 h 162"/>
              <a:gd name="T20" fmla="*/ 130 w 260"/>
              <a:gd name="T21" fmla="*/ 146 h 162"/>
              <a:gd name="T22" fmla="*/ 81 w 260"/>
              <a:gd name="T23" fmla="*/ 81 h 162"/>
              <a:gd name="T24" fmla="*/ 114 w 260"/>
              <a:gd name="T25" fmla="*/ 81 h 162"/>
              <a:gd name="T26" fmla="*/ 114 w 260"/>
              <a:gd name="T27" fmla="*/ 32 h 162"/>
              <a:gd name="T28" fmla="*/ 146 w 260"/>
              <a:gd name="T29" fmla="*/ 32 h 162"/>
              <a:gd name="T30" fmla="*/ 146 w 260"/>
              <a:gd name="T31" fmla="*/ 81 h 162"/>
              <a:gd name="T32" fmla="*/ 179 w 260"/>
              <a:gd name="T33" fmla="*/ 81 h 162"/>
              <a:gd name="T34" fmla="*/ 130 w 260"/>
              <a:gd name="T35" fmla="*/ 146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0" h="162">
                <a:moveTo>
                  <a:pt x="211" y="65"/>
                </a:moveTo>
                <a:cubicBezTo>
                  <a:pt x="211" y="29"/>
                  <a:pt x="182" y="0"/>
                  <a:pt x="146" y="0"/>
                </a:cubicBezTo>
                <a:cubicBezTo>
                  <a:pt x="122" y="0"/>
                  <a:pt x="101" y="13"/>
                  <a:pt x="90" y="33"/>
                </a:cubicBezTo>
                <a:cubicBezTo>
                  <a:pt x="87" y="33"/>
                  <a:pt x="84" y="32"/>
                  <a:pt x="81" y="32"/>
                </a:cubicBezTo>
                <a:cubicBezTo>
                  <a:pt x="59" y="32"/>
                  <a:pt x="41" y="47"/>
                  <a:pt x="35" y="67"/>
                </a:cubicBezTo>
                <a:cubicBezTo>
                  <a:pt x="15" y="73"/>
                  <a:pt x="0" y="92"/>
                  <a:pt x="0" y="114"/>
                </a:cubicBezTo>
                <a:cubicBezTo>
                  <a:pt x="0" y="140"/>
                  <a:pt x="22" y="162"/>
                  <a:pt x="49" y="162"/>
                </a:cubicBezTo>
                <a:cubicBezTo>
                  <a:pt x="211" y="162"/>
                  <a:pt x="211" y="162"/>
                  <a:pt x="211" y="162"/>
                </a:cubicBezTo>
                <a:cubicBezTo>
                  <a:pt x="238" y="162"/>
                  <a:pt x="260" y="140"/>
                  <a:pt x="260" y="114"/>
                </a:cubicBezTo>
                <a:cubicBezTo>
                  <a:pt x="260" y="87"/>
                  <a:pt x="238" y="65"/>
                  <a:pt x="211" y="65"/>
                </a:cubicBezTo>
                <a:moveTo>
                  <a:pt x="130" y="146"/>
                </a:moveTo>
                <a:cubicBezTo>
                  <a:pt x="81" y="81"/>
                  <a:pt x="81" y="81"/>
                  <a:pt x="81" y="81"/>
                </a:cubicBezTo>
                <a:cubicBezTo>
                  <a:pt x="114" y="81"/>
                  <a:pt x="114" y="81"/>
                  <a:pt x="114" y="81"/>
                </a:cubicBezTo>
                <a:cubicBezTo>
                  <a:pt x="114" y="32"/>
                  <a:pt x="114" y="32"/>
                  <a:pt x="114" y="32"/>
                </a:cubicBezTo>
                <a:cubicBezTo>
                  <a:pt x="146" y="32"/>
                  <a:pt x="146" y="32"/>
                  <a:pt x="146" y="32"/>
                </a:cubicBezTo>
                <a:cubicBezTo>
                  <a:pt x="146" y="81"/>
                  <a:pt x="146" y="81"/>
                  <a:pt x="146" y="81"/>
                </a:cubicBezTo>
                <a:cubicBezTo>
                  <a:pt x="179" y="81"/>
                  <a:pt x="179" y="81"/>
                  <a:pt x="179" y="81"/>
                </a:cubicBezTo>
                <a:lnTo>
                  <a:pt x="130" y="146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114" name="Content Placeholder 2"/>
          <p:cNvSpPr txBox="1">
            <a:spLocks/>
          </p:cNvSpPr>
          <p:nvPr/>
        </p:nvSpPr>
        <p:spPr>
          <a:xfrm>
            <a:off x="8365508" y="5474020"/>
            <a:ext cx="2193848" cy="938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6350"/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Проектная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документация разработана.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Государственная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экспертиза проектной части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получена, Государственная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экспертиза сметной стоимости получена 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23.09.2016</a:t>
            </a:r>
            <a:endParaRPr lang="ru-RU" altLang="ru-RU" sz="1000" dirty="0">
              <a:solidFill>
                <a:schemeClr val="tx2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15" name="Freeform 43"/>
          <p:cNvSpPr>
            <a:spLocks noEditPoints="1"/>
          </p:cNvSpPr>
          <p:nvPr/>
        </p:nvSpPr>
        <p:spPr bwMode="auto">
          <a:xfrm>
            <a:off x="8391133" y="1390459"/>
            <a:ext cx="487680" cy="265123"/>
          </a:xfrm>
          <a:custGeom>
            <a:avLst/>
            <a:gdLst>
              <a:gd name="T0" fmla="*/ 211 w 260"/>
              <a:gd name="T1" fmla="*/ 65 h 162"/>
              <a:gd name="T2" fmla="*/ 146 w 260"/>
              <a:gd name="T3" fmla="*/ 0 h 162"/>
              <a:gd name="T4" fmla="*/ 90 w 260"/>
              <a:gd name="T5" fmla="*/ 33 h 162"/>
              <a:gd name="T6" fmla="*/ 81 w 260"/>
              <a:gd name="T7" fmla="*/ 32 h 162"/>
              <a:gd name="T8" fmla="*/ 35 w 260"/>
              <a:gd name="T9" fmla="*/ 67 h 162"/>
              <a:gd name="T10" fmla="*/ 0 w 260"/>
              <a:gd name="T11" fmla="*/ 114 h 162"/>
              <a:gd name="T12" fmla="*/ 49 w 260"/>
              <a:gd name="T13" fmla="*/ 162 h 162"/>
              <a:gd name="T14" fmla="*/ 211 w 260"/>
              <a:gd name="T15" fmla="*/ 162 h 162"/>
              <a:gd name="T16" fmla="*/ 260 w 260"/>
              <a:gd name="T17" fmla="*/ 114 h 162"/>
              <a:gd name="T18" fmla="*/ 211 w 260"/>
              <a:gd name="T19" fmla="*/ 65 h 162"/>
              <a:gd name="T20" fmla="*/ 130 w 260"/>
              <a:gd name="T21" fmla="*/ 146 h 162"/>
              <a:gd name="T22" fmla="*/ 81 w 260"/>
              <a:gd name="T23" fmla="*/ 81 h 162"/>
              <a:gd name="T24" fmla="*/ 114 w 260"/>
              <a:gd name="T25" fmla="*/ 81 h 162"/>
              <a:gd name="T26" fmla="*/ 114 w 260"/>
              <a:gd name="T27" fmla="*/ 32 h 162"/>
              <a:gd name="T28" fmla="*/ 146 w 260"/>
              <a:gd name="T29" fmla="*/ 32 h 162"/>
              <a:gd name="T30" fmla="*/ 146 w 260"/>
              <a:gd name="T31" fmla="*/ 81 h 162"/>
              <a:gd name="T32" fmla="*/ 179 w 260"/>
              <a:gd name="T33" fmla="*/ 81 h 162"/>
              <a:gd name="T34" fmla="*/ 130 w 260"/>
              <a:gd name="T35" fmla="*/ 146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0" h="162">
                <a:moveTo>
                  <a:pt x="211" y="65"/>
                </a:moveTo>
                <a:cubicBezTo>
                  <a:pt x="211" y="29"/>
                  <a:pt x="182" y="0"/>
                  <a:pt x="146" y="0"/>
                </a:cubicBezTo>
                <a:cubicBezTo>
                  <a:pt x="122" y="0"/>
                  <a:pt x="101" y="13"/>
                  <a:pt x="90" y="33"/>
                </a:cubicBezTo>
                <a:cubicBezTo>
                  <a:pt x="87" y="33"/>
                  <a:pt x="84" y="32"/>
                  <a:pt x="81" y="32"/>
                </a:cubicBezTo>
                <a:cubicBezTo>
                  <a:pt x="59" y="32"/>
                  <a:pt x="41" y="47"/>
                  <a:pt x="35" y="67"/>
                </a:cubicBezTo>
                <a:cubicBezTo>
                  <a:pt x="15" y="73"/>
                  <a:pt x="0" y="92"/>
                  <a:pt x="0" y="114"/>
                </a:cubicBezTo>
                <a:cubicBezTo>
                  <a:pt x="0" y="140"/>
                  <a:pt x="22" y="162"/>
                  <a:pt x="49" y="162"/>
                </a:cubicBezTo>
                <a:cubicBezTo>
                  <a:pt x="211" y="162"/>
                  <a:pt x="211" y="162"/>
                  <a:pt x="211" y="162"/>
                </a:cubicBezTo>
                <a:cubicBezTo>
                  <a:pt x="238" y="162"/>
                  <a:pt x="260" y="140"/>
                  <a:pt x="260" y="114"/>
                </a:cubicBezTo>
                <a:cubicBezTo>
                  <a:pt x="260" y="87"/>
                  <a:pt x="238" y="65"/>
                  <a:pt x="211" y="65"/>
                </a:cubicBezTo>
                <a:moveTo>
                  <a:pt x="130" y="146"/>
                </a:moveTo>
                <a:cubicBezTo>
                  <a:pt x="81" y="81"/>
                  <a:pt x="81" y="81"/>
                  <a:pt x="81" y="81"/>
                </a:cubicBezTo>
                <a:cubicBezTo>
                  <a:pt x="114" y="81"/>
                  <a:pt x="114" y="81"/>
                  <a:pt x="114" y="81"/>
                </a:cubicBezTo>
                <a:cubicBezTo>
                  <a:pt x="114" y="32"/>
                  <a:pt x="114" y="32"/>
                  <a:pt x="114" y="32"/>
                </a:cubicBezTo>
                <a:cubicBezTo>
                  <a:pt x="146" y="32"/>
                  <a:pt x="146" y="32"/>
                  <a:pt x="146" y="32"/>
                </a:cubicBezTo>
                <a:cubicBezTo>
                  <a:pt x="146" y="81"/>
                  <a:pt x="146" y="81"/>
                  <a:pt x="146" y="81"/>
                </a:cubicBezTo>
                <a:cubicBezTo>
                  <a:pt x="179" y="81"/>
                  <a:pt x="179" y="81"/>
                  <a:pt x="179" y="81"/>
                </a:cubicBezTo>
                <a:lnTo>
                  <a:pt x="130" y="146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116" name="Freeform 5"/>
          <p:cNvSpPr>
            <a:spLocks noEditPoints="1"/>
          </p:cNvSpPr>
          <p:nvPr/>
        </p:nvSpPr>
        <p:spPr bwMode="auto">
          <a:xfrm>
            <a:off x="3336936" y="2508769"/>
            <a:ext cx="438840" cy="267804"/>
          </a:xfrm>
          <a:custGeom>
            <a:avLst/>
            <a:gdLst>
              <a:gd name="T0" fmla="*/ 218 w 219"/>
              <a:gd name="T1" fmla="*/ 117 h 154"/>
              <a:gd name="T2" fmla="*/ 219 w 219"/>
              <a:gd name="T3" fmla="*/ 118 h 154"/>
              <a:gd name="T4" fmla="*/ 218 w 219"/>
              <a:gd name="T5" fmla="*/ 119 h 154"/>
              <a:gd name="T6" fmla="*/ 174 w 219"/>
              <a:gd name="T7" fmla="*/ 153 h 154"/>
              <a:gd name="T8" fmla="*/ 172 w 219"/>
              <a:gd name="T9" fmla="*/ 153 h 154"/>
              <a:gd name="T10" fmla="*/ 171 w 219"/>
              <a:gd name="T11" fmla="*/ 151 h 154"/>
              <a:gd name="T12" fmla="*/ 179 w 219"/>
              <a:gd name="T13" fmla="*/ 133 h 154"/>
              <a:gd name="T14" fmla="*/ 113 w 219"/>
              <a:gd name="T15" fmla="*/ 106 h 154"/>
              <a:gd name="T16" fmla="*/ 126 w 219"/>
              <a:gd name="T17" fmla="*/ 89 h 154"/>
              <a:gd name="T18" fmla="*/ 131 w 219"/>
              <a:gd name="T19" fmla="*/ 82 h 154"/>
              <a:gd name="T20" fmla="*/ 179 w 219"/>
              <a:gd name="T21" fmla="*/ 103 h 154"/>
              <a:gd name="T22" fmla="*/ 171 w 219"/>
              <a:gd name="T23" fmla="*/ 85 h 154"/>
              <a:gd name="T24" fmla="*/ 172 w 219"/>
              <a:gd name="T25" fmla="*/ 83 h 154"/>
              <a:gd name="T26" fmla="*/ 173 w 219"/>
              <a:gd name="T27" fmla="*/ 82 h 154"/>
              <a:gd name="T28" fmla="*/ 174 w 219"/>
              <a:gd name="T29" fmla="*/ 83 h 154"/>
              <a:gd name="T30" fmla="*/ 218 w 219"/>
              <a:gd name="T31" fmla="*/ 117 h 154"/>
              <a:gd name="T32" fmla="*/ 45 w 219"/>
              <a:gd name="T33" fmla="*/ 71 h 154"/>
              <a:gd name="T34" fmla="*/ 46 w 219"/>
              <a:gd name="T35" fmla="*/ 71 h 154"/>
              <a:gd name="T36" fmla="*/ 47 w 219"/>
              <a:gd name="T37" fmla="*/ 71 h 154"/>
              <a:gd name="T38" fmla="*/ 47 w 219"/>
              <a:gd name="T39" fmla="*/ 69 h 154"/>
              <a:gd name="T40" fmla="*/ 40 w 219"/>
              <a:gd name="T41" fmla="*/ 50 h 154"/>
              <a:gd name="T42" fmla="*/ 87 w 219"/>
              <a:gd name="T43" fmla="*/ 72 h 154"/>
              <a:gd name="T44" fmla="*/ 93 w 219"/>
              <a:gd name="T45" fmla="*/ 65 h 154"/>
              <a:gd name="T46" fmla="*/ 106 w 219"/>
              <a:gd name="T47" fmla="*/ 49 h 154"/>
              <a:gd name="T48" fmla="*/ 40 w 219"/>
              <a:gd name="T49" fmla="*/ 21 h 154"/>
              <a:gd name="T50" fmla="*/ 47 w 219"/>
              <a:gd name="T51" fmla="*/ 2 h 154"/>
              <a:gd name="T52" fmla="*/ 47 w 219"/>
              <a:gd name="T53" fmla="*/ 0 h 154"/>
              <a:gd name="T54" fmla="*/ 45 w 219"/>
              <a:gd name="T55" fmla="*/ 0 h 154"/>
              <a:gd name="T56" fmla="*/ 0 w 219"/>
              <a:gd name="T57" fmla="*/ 34 h 154"/>
              <a:gd name="T58" fmla="*/ 0 w 219"/>
              <a:gd name="T59" fmla="*/ 35 h 154"/>
              <a:gd name="T60" fmla="*/ 0 w 219"/>
              <a:gd name="T61" fmla="*/ 37 h 154"/>
              <a:gd name="T62" fmla="*/ 45 w 219"/>
              <a:gd name="T63" fmla="*/ 71 h 154"/>
              <a:gd name="T64" fmla="*/ 121 w 219"/>
              <a:gd name="T65" fmla="*/ 86 h 154"/>
              <a:gd name="T66" fmla="*/ 179 w 219"/>
              <a:gd name="T67" fmla="*/ 50 h 154"/>
              <a:gd name="T68" fmla="*/ 171 w 219"/>
              <a:gd name="T69" fmla="*/ 69 h 154"/>
              <a:gd name="T70" fmla="*/ 172 w 219"/>
              <a:gd name="T71" fmla="*/ 71 h 154"/>
              <a:gd name="T72" fmla="*/ 173 w 219"/>
              <a:gd name="T73" fmla="*/ 71 h 154"/>
              <a:gd name="T74" fmla="*/ 174 w 219"/>
              <a:gd name="T75" fmla="*/ 71 h 154"/>
              <a:gd name="T76" fmla="*/ 218 w 219"/>
              <a:gd name="T77" fmla="*/ 37 h 154"/>
              <a:gd name="T78" fmla="*/ 219 w 219"/>
              <a:gd name="T79" fmla="*/ 35 h 154"/>
              <a:gd name="T80" fmla="*/ 218 w 219"/>
              <a:gd name="T81" fmla="*/ 34 h 154"/>
              <a:gd name="T82" fmla="*/ 174 w 219"/>
              <a:gd name="T83" fmla="*/ 0 h 154"/>
              <a:gd name="T84" fmla="*/ 172 w 219"/>
              <a:gd name="T85" fmla="*/ 0 h 154"/>
              <a:gd name="T86" fmla="*/ 171 w 219"/>
              <a:gd name="T87" fmla="*/ 2 h 154"/>
              <a:gd name="T88" fmla="*/ 179 w 219"/>
              <a:gd name="T89" fmla="*/ 21 h 154"/>
              <a:gd name="T90" fmla="*/ 97 w 219"/>
              <a:gd name="T91" fmla="*/ 69 h 154"/>
              <a:gd name="T92" fmla="*/ 40 w 219"/>
              <a:gd name="T93" fmla="*/ 103 h 154"/>
              <a:gd name="T94" fmla="*/ 47 w 219"/>
              <a:gd name="T95" fmla="*/ 85 h 154"/>
              <a:gd name="T96" fmla="*/ 47 w 219"/>
              <a:gd name="T97" fmla="*/ 83 h 154"/>
              <a:gd name="T98" fmla="*/ 46 w 219"/>
              <a:gd name="T99" fmla="*/ 82 h 154"/>
              <a:gd name="T100" fmla="*/ 45 w 219"/>
              <a:gd name="T101" fmla="*/ 83 h 154"/>
              <a:gd name="T102" fmla="*/ 0 w 219"/>
              <a:gd name="T103" fmla="*/ 117 h 154"/>
              <a:gd name="T104" fmla="*/ 0 w 219"/>
              <a:gd name="T105" fmla="*/ 118 h 154"/>
              <a:gd name="T106" fmla="*/ 0 w 219"/>
              <a:gd name="T107" fmla="*/ 119 h 154"/>
              <a:gd name="T108" fmla="*/ 45 w 219"/>
              <a:gd name="T109" fmla="*/ 153 h 154"/>
              <a:gd name="T110" fmla="*/ 47 w 219"/>
              <a:gd name="T111" fmla="*/ 153 h 154"/>
              <a:gd name="T112" fmla="*/ 47 w 219"/>
              <a:gd name="T113" fmla="*/ 151 h 154"/>
              <a:gd name="T114" fmla="*/ 40 w 219"/>
              <a:gd name="T115" fmla="*/ 133 h 154"/>
              <a:gd name="T116" fmla="*/ 121 w 219"/>
              <a:gd name="T117" fmla="*/ 86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9" h="154">
                <a:moveTo>
                  <a:pt x="218" y="117"/>
                </a:moveTo>
                <a:cubicBezTo>
                  <a:pt x="219" y="117"/>
                  <a:pt x="219" y="117"/>
                  <a:pt x="219" y="118"/>
                </a:cubicBezTo>
                <a:cubicBezTo>
                  <a:pt x="219" y="119"/>
                  <a:pt x="219" y="119"/>
                  <a:pt x="218" y="119"/>
                </a:cubicBezTo>
                <a:cubicBezTo>
                  <a:pt x="174" y="153"/>
                  <a:pt x="174" y="153"/>
                  <a:pt x="174" y="153"/>
                </a:cubicBezTo>
                <a:cubicBezTo>
                  <a:pt x="174" y="154"/>
                  <a:pt x="173" y="154"/>
                  <a:pt x="172" y="153"/>
                </a:cubicBezTo>
                <a:cubicBezTo>
                  <a:pt x="171" y="153"/>
                  <a:pt x="171" y="152"/>
                  <a:pt x="171" y="151"/>
                </a:cubicBezTo>
                <a:cubicBezTo>
                  <a:pt x="179" y="133"/>
                  <a:pt x="179" y="133"/>
                  <a:pt x="179" y="133"/>
                </a:cubicBezTo>
                <a:cubicBezTo>
                  <a:pt x="145" y="131"/>
                  <a:pt x="126" y="119"/>
                  <a:pt x="113" y="106"/>
                </a:cubicBezTo>
                <a:cubicBezTo>
                  <a:pt x="118" y="100"/>
                  <a:pt x="122" y="94"/>
                  <a:pt x="126" y="89"/>
                </a:cubicBezTo>
                <a:cubicBezTo>
                  <a:pt x="128" y="86"/>
                  <a:pt x="130" y="84"/>
                  <a:pt x="131" y="82"/>
                </a:cubicBezTo>
                <a:cubicBezTo>
                  <a:pt x="141" y="93"/>
                  <a:pt x="154" y="102"/>
                  <a:pt x="179" y="103"/>
                </a:cubicBezTo>
                <a:cubicBezTo>
                  <a:pt x="171" y="85"/>
                  <a:pt x="171" y="85"/>
                  <a:pt x="171" y="85"/>
                </a:cubicBezTo>
                <a:cubicBezTo>
                  <a:pt x="171" y="84"/>
                  <a:pt x="171" y="83"/>
                  <a:pt x="172" y="83"/>
                </a:cubicBezTo>
                <a:cubicBezTo>
                  <a:pt x="172" y="82"/>
                  <a:pt x="173" y="82"/>
                  <a:pt x="173" y="82"/>
                </a:cubicBezTo>
                <a:cubicBezTo>
                  <a:pt x="173" y="82"/>
                  <a:pt x="174" y="82"/>
                  <a:pt x="174" y="83"/>
                </a:cubicBezTo>
                <a:lnTo>
                  <a:pt x="218" y="117"/>
                </a:lnTo>
                <a:close/>
                <a:moveTo>
                  <a:pt x="45" y="71"/>
                </a:moveTo>
                <a:cubicBezTo>
                  <a:pt x="45" y="71"/>
                  <a:pt x="45" y="71"/>
                  <a:pt x="46" y="71"/>
                </a:cubicBezTo>
                <a:cubicBezTo>
                  <a:pt x="46" y="71"/>
                  <a:pt x="46" y="71"/>
                  <a:pt x="47" y="71"/>
                </a:cubicBezTo>
                <a:cubicBezTo>
                  <a:pt x="47" y="70"/>
                  <a:pt x="48" y="69"/>
                  <a:pt x="47" y="69"/>
                </a:cubicBezTo>
                <a:cubicBezTo>
                  <a:pt x="40" y="50"/>
                  <a:pt x="40" y="50"/>
                  <a:pt x="40" y="50"/>
                </a:cubicBezTo>
                <a:cubicBezTo>
                  <a:pt x="65" y="52"/>
                  <a:pt x="77" y="61"/>
                  <a:pt x="87" y="72"/>
                </a:cubicBezTo>
                <a:cubicBezTo>
                  <a:pt x="89" y="70"/>
                  <a:pt x="91" y="68"/>
                  <a:pt x="93" y="65"/>
                </a:cubicBezTo>
                <a:cubicBezTo>
                  <a:pt x="96" y="60"/>
                  <a:pt x="101" y="54"/>
                  <a:pt x="106" y="49"/>
                </a:cubicBezTo>
                <a:cubicBezTo>
                  <a:pt x="92" y="35"/>
                  <a:pt x="73" y="23"/>
                  <a:pt x="40" y="21"/>
                </a:cubicBezTo>
                <a:cubicBezTo>
                  <a:pt x="47" y="2"/>
                  <a:pt x="47" y="2"/>
                  <a:pt x="47" y="2"/>
                </a:cubicBezTo>
                <a:cubicBezTo>
                  <a:pt x="48" y="1"/>
                  <a:pt x="47" y="1"/>
                  <a:pt x="47" y="0"/>
                </a:cubicBezTo>
                <a:cubicBezTo>
                  <a:pt x="46" y="0"/>
                  <a:pt x="45" y="0"/>
                  <a:pt x="45" y="0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5"/>
                  <a:pt x="0" y="35"/>
                </a:cubicBezTo>
                <a:cubicBezTo>
                  <a:pt x="0" y="36"/>
                  <a:pt x="0" y="36"/>
                  <a:pt x="0" y="37"/>
                </a:cubicBezTo>
                <a:lnTo>
                  <a:pt x="45" y="71"/>
                </a:lnTo>
                <a:close/>
                <a:moveTo>
                  <a:pt x="121" y="86"/>
                </a:moveTo>
                <a:cubicBezTo>
                  <a:pt x="134" y="67"/>
                  <a:pt x="145" y="53"/>
                  <a:pt x="179" y="50"/>
                </a:cubicBezTo>
                <a:cubicBezTo>
                  <a:pt x="171" y="69"/>
                  <a:pt x="171" y="69"/>
                  <a:pt x="171" y="69"/>
                </a:cubicBezTo>
                <a:cubicBezTo>
                  <a:pt x="171" y="69"/>
                  <a:pt x="171" y="70"/>
                  <a:pt x="172" y="71"/>
                </a:cubicBezTo>
                <a:cubicBezTo>
                  <a:pt x="172" y="71"/>
                  <a:pt x="173" y="71"/>
                  <a:pt x="173" y="71"/>
                </a:cubicBezTo>
                <a:cubicBezTo>
                  <a:pt x="173" y="71"/>
                  <a:pt x="174" y="71"/>
                  <a:pt x="174" y="71"/>
                </a:cubicBezTo>
                <a:cubicBezTo>
                  <a:pt x="218" y="37"/>
                  <a:pt x="218" y="37"/>
                  <a:pt x="218" y="37"/>
                </a:cubicBezTo>
                <a:cubicBezTo>
                  <a:pt x="219" y="36"/>
                  <a:pt x="219" y="36"/>
                  <a:pt x="219" y="35"/>
                </a:cubicBezTo>
                <a:cubicBezTo>
                  <a:pt x="219" y="35"/>
                  <a:pt x="219" y="34"/>
                  <a:pt x="218" y="34"/>
                </a:cubicBezTo>
                <a:cubicBezTo>
                  <a:pt x="174" y="0"/>
                  <a:pt x="174" y="0"/>
                  <a:pt x="174" y="0"/>
                </a:cubicBezTo>
                <a:cubicBezTo>
                  <a:pt x="174" y="0"/>
                  <a:pt x="173" y="0"/>
                  <a:pt x="172" y="0"/>
                </a:cubicBezTo>
                <a:cubicBezTo>
                  <a:pt x="171" y="1"/>
                  <a:pt x="171" y="1"/>
                  <a:pt x="171" y="2"/>
                </a:cubicBezTo>
                <a:cubicBezTo>
                  <a:pt x="179" y="21"/>
                  <a:pt x="179" y="21"/>
                  <a:pt x="179" y="21"/>
                </a:cubicBezTo>
                <a:cubicBezTo>
                  <a:pt x="130" y="23"/>
                  <a:pt x="112" y="48"/>
                  <a:pt x="97" y="69"/>
                </a:cubicBezTo>
                <a:cubicBezTo>
                  <a:pt x="84" y="87"/>
                  <a:pt x="74" y="101"/>
                  <a:pt x="40" y="103"/>
                </a:cubicBezTo>
                <a:cubicBezTo>
                  <a:pt x="47" y="85"/>
                  <a:pt x="47" y="85"/>
                  <a:pt x="47" y="85"/>
                </a:cubicBezTo>
                <a:cubicBezTo>
                  <a:pt x="48" y="84"/>
                  <a:pt x="47" y="83"/>
                  <a:pt x="47" y="83"/>
                </a:cubicBezTo>
                <a:cubicBezTo>
                  <a:pt x="46" y="82"/>
                  <a:pt x="46" y="82"/>
                  <a:pt x="46" y="82"/>
                </a:cubicBezTo>
                <a:cubicBezTo>
                  <a:pt x="45" y="82"/>
                  <a:pt x="45" y="82"/>
                  <a:pt x="45" y="83"/>
                </a:cubicBezTo>
                <a:cubicBezTo>
                  <a:pt x="0" y="117"/>
                  <a:pt x="0" y="117"/>
                  <a:pt x="0" y="117"/>
                </a:cubicBezTo>
                <a:cubicBezTo>
                  <a:pt x="0" y="117"/>
                  <a:pt x="0" y="117"/>
                  <a:pt x="0" y="118"/>
                </a:cubicBezTo>
                <a:cubicBezTo>
                  <a:pt x="0" y="119"/>
                  <a:pt x="0" y="119"/>
                  <a:pt x="0" y="119"/>
                </a:cubicBezTo>
                <a:cubicBezTo>
                  <a:pt x="45" y="153"/>
                  <a:pt x="45" y="153"/>
                  <a:pt x="45" y="153"/>
                </a:cubicBezTo>
                <a:cubicBezTo>
                  <a:pt x="45" y="154"/>
                  <a:pt x="46" y="154"/>
                  <a:pt x="47" y="153"/>
                </a:cubicBezTo>
                <a:cubicBezTo>
                  <a:pt x="47" y="153"/>
                  <a:pt x="48" y="152"/>
                  <a:pt x="47" y="151"/>
                </a:cubicBezTo>
                <a:cubicBezTo>
                  <a:pt x="40" y="133"/>
                  <a:pt x="40" y="133"/>
                  <a:pt x="40" y="133"/>
                </a:cubicBezTo>
                <a:cubicBezTo>
                  <a:pt x="89" y="131"/>
                  <a:pt x="107" y="106"/>
                  <a:pt x="121" y="86"/>
                </a:cubicBez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pic>
        <p:nvPicPr>
          <p:cNvPr id="118" name="Изображение 1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9962" y="6481964"/>
            <a:ext cx="371700" cy="417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283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repeatCount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37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2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1" presetClass="entr" presetSubtype="1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1" presetClass="entr" presetSubtype="1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2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1" presetClass="entr" presetSubtype="1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2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1" presetClass="entr" presetSubtype="1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2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1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1" presetClass="entr" presetSubtype="1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3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2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1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1" presetClass="entr" presetSubtype="1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2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2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1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1" presetClass="entr" presetSubtype="1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1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2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4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1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1" presetClass="entr" presetSubtype="1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0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1" presetClass="entr" presetSubtype="1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3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1" presetClass="entr" presetSubtype="1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6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7" grpId="0" animBg="1"/>
      <p:bldP spid="8" grpId="0" animBg="1"/>
      <p:bldP spid="20" grpId="0"/>
      <p:bldP spid="21" grpId="0" animBg="1"/>
      <p:bldP spid="57" grpId="0" animBg="1"/>
      <p:bldP spid="70" grpId="0" animBg="1"/>
      <p:bldP spid="78" grpId="0"/>
      <p:bldP spid="79" grpId="0"/>
      <p:bldP spid="80" grpId="0"/>
      <p:bldP spid="81" grpId="0"/>
      <p:bldP spid="56" grpId="0" animBg="1"/>
      <p:bldP spid="59" grpId="0"/>
      <p:bldP spid="71" grpId="0" animBg="1"/>
      <p:bldP spid="72" grpId="0"/>
      <p:bldP spid="93" grpId="0" animBg="1"/>
      <p:bldP spid="94" grpId="0"/>
      <p:bldP spid="99" grpId="0"/>
      <p:bldP spid="104" grpId="0" animBg="1"/>
      <p:bldP spid="108" grpId="0" animBg="1"/>
      <p:bldP spid="109" grpId="0"/>
      <p:bldP spid="113" grpId="0" animBg="1"/>
      <p:bldP spid="114" grpId="0"/>
      <p:bldP spid="115" grpId="0" animBg="1"/>
      <p:bldP spid="1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ayas Theme Color">
    <a:dk1>
      <a:srgbClr val="5C5C5C"/>
    </a:dk1>
    <a:lt1>
      <a:sysClr val="window" lastClr="FFFFFF"/>
    </a:lt1>
    <a:dk2>
      <a:srgbClr val="3F3F3F"/>
    </a:dk2>
    <a:lt2>
      <a:srgbClr val="FCFCFC"/>
    </a:lt2>
    <a:accent1>
      <a:srgbClr val="1B6AA3"/>
    </a:accent1>
    <a:accent2>
      <a:srgbClr val="84CBC5"/>
    </a:accent2>
    <a:accent3>
      <a:srgbClr val="F8D35E"/>
    </a:accent3>
    <a:accent4>
      <a:srgbClr val="F47264"/>
    </a:accent4>
    <a:accent5>
      <a:srgbClr val="7CC8EC"/>
    </a:accent5>
    <a:accent6>
      <a:srgbClr val="868AD1"/>
    </a:accent6>
    <a:hlink>
      <a:srgbClr val="0000FF"/>
    </a:hlink>
    <a:folHlink>
      <a:srgbClr val="800080"/>
    </a:folHlink>
  </a:clrScheme>
  <a:fontScheme name="Mayas Fonts">
    <a:majorFont>
      <a:latin typeface="Source Sans Pro Light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Mayas Theme Color">
    <a:dk1>
      <a:srgbClr val="5C5C5C"/>
    </a:dk1>
    <a:lt1>
      <a:sysClr val="window" lastClr="FFFFFF"/>
    </a:lt1>
    <a:dk2>
      <a:srgbClr val="3F3F3F"/>
    </a:dk2>
    <a:lt2>
      <a:srgbClr val="FCFCFC"/>
    </a:lt2>
    <a:accent1>
      <a:srgbClr val="1B6AA3"/>
    </a:accent1>
    <a:accent2>
      <a:srgbClr val="84CBC5"/>
    </a:accent2>
    <a:accent3>
      <a:srgbClr val="F8D35E"/>
    </a:accent3>
    <a:accent4>
      <a:srgbClr val="F47264"/>
    </a:accent4>
    <a:accent5>
      <a:srgbClr val="7CC8EC"/>
    </a:accent5>
    <a:accent6>
      <a:srgbClr val="868AD1"/>
    </a:accent6>
    <a:hlink>
      <a:srgbClr val="0000FF"/>
    </a:hlink>
    <a:folHlink>
      <a:srgbClr val="800080"/>
    </a:folHlink>
  </a:clrScheme>
  <a:fontScheme name="Mayas Fonts">
    <a:majorFont>
      <a:latin typeface="Source Sans Pro Light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Mayas Theme Color">
    <a:dk1>
      <a:srgbClr val="5C5C5C"/>
    </a:dk1>
    <a:lt1>
      <a:sysClr val="window" lastClr="FFFFFF"/>
    </a:lt1>
    <a:dk2>
      <a:srgbClr val="3F3F3F"/>
    </a:dk2>
    <a:lt2>
      <a:srgbClr val="FCFCFC"/>
    </a:lt2>
    <a:accent1>
      <a:srgbClr val="1B6AA3"/>
    </a:accent1>
    <a:accent2>
      <a:srgbClr val="84CBC5"/>
    </a:accent2>
    <a:accent3>
      <a:srgbClr val="F8D35E"/>
    </a:accent3>
    <a:accent4>
      <a:srgbClr val="F47264"/>
    </a:accent4>
    <a:accent5>
      <a:srgbClr val="7CC8EC"/>
    </a:accent5>
    <a:accent6>
      <a:srgbClr val="868AD1"/>
    </a:accent6>
    <a:hlink>
      <a:srgbClr val="0000FF"/>
    </a:hlink>
    <a:folHlink>
      <a:srgbClr val="800080"/>
    </a:folHlink>
  </a:clrScheme>
  <a:fontScheme name="Mayas Fonts">
    <a:majorFont>
      <a:latin typeface="Source Sans Pro Light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Mayas Theme Color">
    <a:dk1>
      <a:srgbClr val="5C5C5C"/>
    </a:dk1>
    <a:lt1>
      <a:sysClr val="window" lastClr="FFFFFF"/>
    </a:lt1>
    <a:dk2>
      <a:srgbClr val="3F3F3F"/>
    </a:dk2>
    <a:lt2>
      <a:srgbClr val="FCFCFC"/>
    </a:lt2>
    <a:accent1>
      <a:srgbClr val="1B6AA3"/>
    </a:accent1>
    <a:accent2>
      <a:srgbClr val="84CBC5"/>
    </a:accent2>
    <a:accent3>
      <a:srgbClr val="F8D35E"/>
    </a:accent3>
    <a:accent4>
      <a:srgbClr val="F47264"/>
    </a:accent4>
    <a:accent5>
      <a:srgbClr val="7CC8EC"/>
    </a:accent5>
    <a:accent6>
      <a:srgbClr val="868AD1"/>
    </a:accent6>
    <a:hlink>
      <a:srgbClr val="0000FF"/>
    </a:hlink>
    <a:folHlink>
      <a:srgbClr val="800080"/>
    </a:folHlink>
  </a:clrScheme>
  <a:fontScheme name="Mayas Fonts">
    <a:majorFont>
      <a:latin typeface="Source Sans Pro Light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9757</TotalTime>
  <Words>1433</Words>
  <Application>Microsoft Office PowerPoint</Application>
  <PresentationFormat>Произвольный</PresentationFormat>
  <Paragraphs>188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Dedi Juniadi</dc:creator>
  <cp:lastModifiedBy>Гузей Олеся Евгеньевна</cp:lastModifiedBy>
  <cp:revision>660</cp:revision>
  <dcterms:created xsi:type="dcterms:W3CDTF">2014-11-14T15:21:24Z</dcterms:created>
  <dcterms:modified xsi:type="dcterms:W3CDTF">2018-09-04T07:49:37Z</dcterms:modified>
</cp:coreProperties>
</file>